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6"/>
  </p:notesMasterIdLst>
  <p:sldIdLst>
    <p:sldId id="309" r:id="rId5"/>
    <p:sldId id="411" r:id="rId6"/>
    <p:sldId id="412" r:id="rId7"/>
    <p:sldId id="439"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8" r:id="rId23"/>
    <p:sldId id="429" r:id="rId24"/>
    <p:sldId id="430" r:id="rId25"/>
    <p:sldId id="431" r:id="rId26"/>
    <p:sldId id="432" r:id="rId27"/>
    <p:sldId id="433" r:id="rId28"/>
    <p:sldId id="434" r:id="rId29"/>
    <p:sldId id="436" r:id="rId30"/>
    <p:sldId id="437" r:id="rId31"/>
    <p:sldId id="438" r:id="rId32"/>
    <p:sldId id="409" r:id="rId33"/>
    <p:sldId id="316" r:id="rId34"/>
    <p:sldId id="317" r:id="rId35"/>
    <p:sldId id="357" r:id="rId36"/>
    <p:sldId id="452" r:id="rId37"/>
    <p:sldId id="453" r:id="rId38"/>
    <p:sldId id="321" r:id="rId39"/>
    <p:sldId id="322" r:id="rId40"/>
    <p:sldId id="459" r:id="rId41"/>
    <p:sldId id="440" r:id="rId42"/>
    <p:sldId id="441" r:id="rId43"/>
    <p:sldId id="458" r:id="rId44"/>
    <p:sldId id="457" r:id="rId45"/>
    <p:sldId id="455" r:id="rId46"/>
    <p:sldId id="456" r:id="rId47"/>
    <p:sldId id="443" r:id="rId48"/>
    <p:sldId id="445" r:id="rId49"/>
    <p:sldId id="466" r:id="rId50"/>
    <p:sldId id="462" r:id="rId51"/>
    <p:sldId id="463" r:id="rId52"/>
    <p:sldId id="465" r:id="rId53"/>
    <p:sldId id="467" r:id="rId54"/>
    <p:sldId id="468" r:id="rId55"/>
    <p:sldId id="469" r:id="rId56"/>
    <p:sldId id="470" r:id="rId57"/>
    <p:sldId id="464" r:id="rId58"/>
    <p:sldId id="450" r:id="rId59"/>
    <p:sldId id="460" r:id="rId60"/>
    <p:sldId id="327" r:id="rId61"/>
    <p:sldId id="330" r:id="rId62"/>
    <p:sldId id="331" r:id="rId63"/>
    <p:sldId id="332" r:id="rId64"/>
    <p:sldId id="333" r:id="rId65"/>
    <p:sldId id="334" r:id="rId66"/>
    <p:sldId id="335" r:id="rId67"/>
    <p:sldId id="336" r:id="rId68"/>
    <p:sldId id="364" r:id="rId69"/>
    <p:sldId id="377" r:id="rId70"/>
    <p:sldId id="363" r:id="rId71"/>
    <p:sldId id="359" r:id="rId72"/>
    <p:sldId id="365" r:id="rId73"/>
    <p:sldId id="360" r:id="rId74"/>
    <p:sldId id="361" r:id="rId75"/>
    <p:sldId id="366" r:id="rId76"/>
    <p:sldId id="362" r:id="rId77"/>
    <p:sldId id="380" r:id="rId78"/>
    <p:sldId id="381" r:id="rId79"/>
    <p:sldId id="382" r:id="rId80"/>
    <p:sldId id="340" r:id="rId81"/>
    <p:sldId id="341" r:id="rId82"/>
    <p:sldId id="339" r:id="rId83"/>
    <p:sldId id="342" r:id="rId84"/>
    <p:sldId id="350" r:id="rId85"/>
    <p:sldId id="351" r:id="rId86"/>
    <p:sldId id="352" r:id="rId87"/>
    <p:sldId id="353" r:id="rId88"/>
    <p:sldId id="397" r:id="rId89"/>
    <p:sldId id="399" r:id="rId90"/>
    <p:sldId id="400" r:id="rId91"/>
    <p:sldId id="370" r:id="rId92"/>
    <p:sldId id="371" r:id="rId93"/>
    <p:sldId id="401" r:id="rId94"/>
    <p:sldId id="402" r:id="rId95"/>
    <p:sldId id="369" r:id="rId96"/>
    <p:sldId id="405" r:id="rId97"/>
    <p:sldId id="403" r:id="rId98"/>
    <p:sldId id="404" r:id="rId99"/>
    <p:sldId id="388" r:id="rId100"/>
    <p:sldId id="383" r:id="rId101"/>
    <p:sldId id="385" r:id="rId102"/>
    <p:sldId id="387" r:id="rId103"/>
    <p:sldId id="386" r:id="rId104"/>
    <p:sldId id="375" r:id="rId105"/>
    <p:sldId id="358" r:id="rId106"/>
    <p:sldId id="368" r:id="rId107"/>
    <p:sldId id="389" r:id="rId108"/>
    <p:sldId id="392" r:id="rId109"/>
    <p:sldId id="394" r:id="rId110"/>
    <p:sldId id="395" r:id="rId111"/>
    <p:sldId id="396" r:id="rId112"/>
    <p:sldId id="398" r:id="rId113"/>
    <p:sldId id="391" r:id="rId114"/>
    <p:sldId id="354" r:id="rId1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FFFF"/>
    <a:srgbClr val="002C78"/>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04" autoAdjust="0"/>
    <p:restoredTop sz="77228" autoAdjust="0"/>
  </p:normalViewPr>
  <p:slideViewPr>
    <p:cSldViewPr>
      <p:cViewPr varScale="1">
        <p:scale>
          <a:sx n="74" d="100"/>
          <a:sy n="74" d="100"/>
        </p:scale>
        <p:origin x="1992" y="18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notesMaster" Target="notesMasters/notes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10/22/15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ergeyteplyakov.blogspot.com/2014/03/template-method-design-pattern.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961613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Интерфейс</a:t>
            </a:r>
            <a:r>
              <a:rPr lang="ru-RU" sz="1200" kern="1200" baseline="0" dirty="0" smtClean="0">
                <a:solidFill>
                  <a:schemeClr val="tx1"/>
                </a:solidFill>
                <a:effectLst/>
                <a:latin typeface="+mn-lt"/>
                <a:ea typeface="+mn-ea"/>
                <a:cs typeface="+mn-cs"/>
              </a:rPr>
              <a:t> = это абстрактный тип, формализующий категории или семейства типов</a:t>
            </a:r>
          </a:p>
          <a:p>
            <a:r>
              <a:rPr lang="ru-RU" sz="1200" kern="1200" baseline="0" dirty="0" smtClean="0">
                <a:solidFill>
                  <a:schemeClr val="tx1"/>
                </a:solidFill>
                <a:effectLst/>
                <a:latin typeface="+mn-lt"/>
                <a:ea typeface="+mn-ea"/>
                <a:cs typeface="+mn-cs"/>
              </a:rPr>
              <a:t>Их можно рассматривать как способ разделения множества всех объектов на подмножества</a:t>
            </a:r>
            <a:endParaRPr lang="ru-RU" dirty="0" smtClean="0">
              <a:effectLst/>
            </a:endParaRPr>
          </a:p>
          <a:p>
            <a:r>
              <a:rPr lang="ru-RU" sz="1200" b="0" i="0" kern="1200" dirty="0" smtClean="0">
                <a:solidFill>
                  <a:schemeClr val="tx1"/>
                </a:solidFill>
                <a:effectLst/>
                <a:latin typeface="+mn-lt"/>
                <a:ea typeface="+mn-ea"/>
                <a:cs typeface="+mn-cs"/>
              </a:rPr>
              <a:t>Принято считать, что интерфейсы предназначены для моделирования абстракций и обеспечения слабой связанности (</a:t>
            </a:r>
            <a:r>
              <a:rPr lang="ru-RU" sz="1200" b="0" i="0" kern="1200" dirty="0" err="1" smtClean="0">
                <a:solidFill>
                  <a:schemeClr val="tx1"/>
                </a:solidFill>
                <a:effectLst/>
                <a:latin typeface="+mn-lt"/>
                <a:ea typeface="+mn-ea"/>
                <a:cs typeface="+mn-cs"/>
              </a:rPr>
              <a:t>loose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coupling</a:t>
            </a:r>
            <a:r>
              <a:rPr lang="ru-RU" sz="1200" b="0" i="0" kern="1200" dirty="0" smtClean="0">
                <a:solidFill>
                  <a:schemeClr val="tx1"/>
                </a:solidFill>
                <a:effectLst/>
                <a:latin typeface="+mn-lt"/>
                <a:ea typeface="+mn-ea"/>
                <a:cs typeface="+mn-cs"/>
              </a:rPr>
              <a:t>). Звучит умно, но что это значит?</a:t>
            </a:r>
            <a:endParaRPr lang="ru-RU"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45</a:t>
            </a:fld>
            <a:endParaRPr lang="en-US"/>
          </a:p>
        </p:txBody>
      </p:sp>
    </p:spTree>
    <p:extLst>
      <p:ext uri="{BB962C8B-B14F-4D97-AF65-F5344CB8AC3E}">
        <p14:creationId xmlns:p14="http://schemas.microsoft.com/office/powerpoint/2010/main" val="278607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 </a:t>
            </a:r>
            <a:r>
              <a:rPr lang="en-US" dirty="0" err="1" smtClean="0"/>
              <a:t>str</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46</a:t>
            </a:fld>
            <a:endParaRPr lang="en-US"/>
          </a:p>
        </p:txBody>
      </p:sp>
    </p:spTree>
    <p:extLst>
      <p:ext uri="{BB962C8B-B14F-4D97-AF65-F5344CB8AC3E}">
        <p14:creationId xmlns:p14="http://schemas.microsoft.com/office/powerpoint/2010/main" val="1600028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normAutofit fontScale="92500" lnSpcReduction="20000"/>
          </a:bodyPr>
          <a:lstStyle/>
          <a:p>
            <a:pPr marL="342900" indent="-342900" defTabSz="914400">
              <a:lnSpc>
                <a:spcPct val="100000"/>
              </a:lnSpc>
              <a:spcBef>
                <a:spcPts val="400"/>
              </a:spcBef>
              <a:defRPr sz="1800">
                <a:latin typeface="Helvetica LT Std"/>
                <a:ea typeface="Helvetica LT Std"/>
                <a:cs typeface="Helvetica LT Std"/>
                <a:sym typeface="Helvetica LT Std"/>
              </a:defRPr>
            </a:pPr>
            <a:r>
              <a:rPr dirty="0"/>
              <a:t>Одним из множества способов создания поддерживаемого кода является использование слабого связывания. Еще в 1995 году, когда "Банда четырех" (Эрих Гамма, Ричард Хелм, Ральф Джонсон, Джон Влиссидс) написала книгу "Паттерны проектирования" ("Design Patterns"), существовало универсальное знание:</a:t>
            </a:r>
          </a:p>
          <a:p>
            <a:pPr marL="342900" indent="-342900" defTabSz="914400">
              <a:lnSpc>
                <a:spcPct val="100000"/>
              </a:lnSpc>
              <a:spcBef>
                <a:spcPts val="400"/>
              </a:spcBef>
              <a:defRPr sz="1800">
                <a:latin typeface="Helvetica LT Std"/>
                <a:ea typeface="Helvetica LT Std"/>
                <a:cs typeface="Helvetica LT Std"/>
                <a:sym typeface="Helvetica LT Std"/>
              </a:defRPr>
            </a:pPr>
            <a:r>
              <a:rPr dirty="0"/>
              <a:t>Программируй, основываясь на интерфейсе, а не на классах. Этот совет является не заключением, а скорее остроумной предпосылкой книги "Паттерны проектирования": он появляется на странице 18. </a:t>
            </a:r>
            <a:r>
              <a:rPr b="1" dirty="0"/>
              <a:t>Слабое связывание делает код расширяемым, а расширяемость делает его поддерживаемым</a:t>
            </a:r>
            <a:r>
              <a:rPr dirty="0"/>
              <a:t>. DI – это не более чем технология, которая разрешает слабое связывание.</a:t>
            </a:r>
          </a:p>
        </p:txBody>
      </p:sp>
    </p:spTree>
    <p:extLst>
      <p:ext uri="{BB962C8B-B14F-4D97-AF65-F5344CB8AC3E}">
        <p14:creationId xmlns:p14="http://schemas.microsoft.com/office/powerpoint/2010/main" val="2118421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49</a:t>
            </a:fld>
            <a:endParaRPr lang="en-US"/>
          </a:p>
        </p:txBody>
      </p:sp>
    </p:spTree>
    <p:extLst>
      <p:ext uri="{BB962C8B-B14F-4D97-AF65-F5344CB8AC3E}">
        <p14:creationId xmlns:p14="http://schemas.microsoft.com/office/powerpoint/2010/main" val="1106059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sergeyteplyakov.blogspot.com</a:t>
            </a:r>
            <a:r>
              <a:rPr lang="en-US" dirty="0" smtClean="0"/>
              <a:t>/2014/12/what-are-</a:t>
            </a:r>
            <a:r>
              <a:rPr lang="en-US" dirty="0" err="1" smtClean="0"/>
              <a:t>interfaces.html</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b="1" dirty="0" smtClean="0">
                <a:latin typeface="+mn-lt"/>
              </a:rPr>
              <a:t>Интерфейсы предназначены для моделирования абстракций и обеспечения слабой связанности кода (</a:t>
            </a:r>
            <a:r>
              <a:rPr lang="ru-RU" b="1" dirty="0" err="1" smtClean="0">
                <a:latin typeface="+mn-lt"/>
              </a:rPr>
              <a:t>loose</a:t>
            </a:r>
            <a:r>
              <a:rPr lang="ru-RU" b="1" dirty="0" smtClean="0">
                <a:latin typeface="+mn-lt"/>
              </a:rPr>
              <a:t> </a:t>
            </a:r>
            <a:r>
              <a:rPr lang="ru-RU" b="1" dirty="0" err="1" smtClean="0">
                <a:latin typeface="+mn-lt"/>
              </a:rPr>
              <a:t>coupling</a:t>
            </a:r>
            <a:r>
              <a:rPr lang="ru-RU" b="1" dirty="0" smtClean="0">
                <a:latin typeface="+mn-lt"/>
              </a:rPr>
              <a:t> </a:t>
            </a:r>
            <a:r>
              <a:rPr lang="en-US" b="1" dirty="0" smtClean="0">
                <a:latin typeface="+mn-lt"/>
              </a:rPr>
              <a:t>code</a:t>
            </a:r>
            <a:r>
              <a:rPr lang="ru-RU" b="1" dirty="0" smtClean="0">
                <a:latin typeface="+mn-lt"/>
              </a:rPr>
              <a:t>)</a:t>
            </a:r>
            <a:endParaRPr lang="en-US" b="1" dirty="0" smtClean="0">
              <a:latin typeface="+mn-lt"/>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54</a:t>
            </a:fld>
            <a:endParaRPr lang="en-US"/>
          </a:p>
        </p:txBody>
      </p:sp>
    </p:spTree>
    <p:extLst>
      <p:ext uri="{BB962C8B-B14F-4D97-AF65-F5344CB8AC3E}">
        <p14:creationId xmlns:p14="http://schemas.microsoft.com/office/powerpoint/2010/main" val="1369356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ru-RU" sz="1200" b="0" i="0" kern="1200" dirty="0" smtClean="0">
                <a:solidFill>
                  <a:schemeClr val="tx1"/>
                </a:solidFill>
                <a:effectLst/>
                <a:latin typeface="+mn-lt"/>
                <a:ea typeface="+mn-ea"/>
                <a:cs typeface="+mn-cs"/>
              </a:rPr>
              <a:t>Аргументы класса говорят о том, что на данном уровне нельзя принять некоторое решение самостоятельно, и класс перекладывает его на вызывающий код. Наличие аргументов – это компромисс между простотой и гибкостью. Класс без аргументов/зависимостей прост в использовании, но у разных клиентов могут быть разные потребности, которые решаются «конфигурированием» класса с помощью аргументов.</a:t>
            </a:r>
          </a:p>
          <a:p>
            <a:r>
              <a:rPr lang="ru-RU" sz="1200" b="0" i="0" kern="1200" dirty="0" smtClean="0">
                <a:solidFill>
                  <a:schemeClr val="tx1"/>
                </a:solidFill>
                <a:effectLst/>
                <a:latin typeface="+mn-lt"/>
                <a:ea typeface="+mn-ea"/>
                <a:cs typeface="+mn-cs"/>
              </a:rPr>
              <a:t>Чем сложнее аргументы, тем сложнее пользоваться классом. Проще всего, когда класс завязан на примитивные типы. Сложнее, когда он завязан на пользовательские неизменяемые типы. Еще сложнее, когда он завязан на интерфейсы или абстрактные классы. Последнее значит, что класс не знает, что ему понадобится и предлагает решить эту проблему клиентам.</a:t>
            </a:r>
          </a:p>
          <a:p>
            <a:r>
              <a:rPr lang="ru-RU" sz="1200" b="0" i="0" kern="1200" dirty="0" smtClean="0">
                <a:solidFill>
                  <a:schemeClr val="tx1"/>
                </a:solidFill>
                <a:effectLst/>
                <a:latin typeface="+mn-lt"/>
                <a:ea typeface="+mn-ea"/>
                <a:cs typeface="+mn-cs"/>
              </a:rPr>
              <a:t>Причины, когда класс должен требовать интерфейсы в аргументах конструктора:</a:t>
            </a:r>
          </a:p>
          <a:p>
            <a:r>
              <a:rPr lang="ru-RU" sz="1200" b="1" i="0" kern="1200" dirty="0" smtClean="0">
                <a:solidFill>
                  <a:schemeClr val="tx1"/>
                </a:solidFill>
                <a:effectLst/>
                <a:latin typeface="+mn-lt"/>
                <a:ea typeface="+mn-ea"/>
                <a:cs typeface="+mn-cs"/>
              </a:rPr>
              <a:t>Класс работает с семейством типов</a:t>
            </a:r>
            <a:r>
              <a:rPr lang="ru-RU" sz="1200" b="0" i="0" kern="1200" dirty="0" smtClean="0">
                <a:solidFill>
                  <a:schemeClr val="tx1"/>
                </a:solidFill>
                <a:effectLst/>
                <a:latin typeface="+mn-lt"/>
                <a:ea typeface="+mn-ea"/>
                <a:cs typeface="+mn-cs"/>
              </a:rPr>
              <a:t>. «Семейство типов» уже существует и определяется требованиями текущей модели, а не воображением разработчика.</a:t>
            </a:r>
          </a:p>
          <a:p>
            <a:r>
              <a:rPr lang="ru-RU" sz="1200" b="1" i="0" kern="1200" dirty="0" smtClean="0">
                <a:solidFill>
                  <a:schemeClr val="tx1"/>
                </a:solidFill>
                <a:effectLst/>
                <a:latin typeface="+mn-lt"/>
                <a:ea typeface="+mn-ea"/>
                <a:cs typeface="+mn-cs"/>
              </a:rPr>
              <a:t>Следствие DIP</a:t>
            </a:r>
            <a:r>
              <a:rPr lang="ru-RU" sz="1200" b="0" i="0" kern="1200" dirty="0" smtClean="0">
                <a:solidFill>
                  <a:schemeClr val="tx1"/>
                </a:solidFill>
                <a:effectLst/>
                <a:latin typeface="+mn-lt"/>
                <a:ea typeface="+mn-ea"/>
                <a:cs typeface="+mn-cs"/>
              </a:rPr>
              <a:t>.</a:t>
            </a:r>
            <a:r>
              <a:rPr lang="ru-RU" sz="1200" b="1"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Класс хочет общаться с объектом другого уровня. Он сам определяет интерфейс и требует его реализацию. Можно рассматривать, как особую форму паттерна Наблюдателя.</a:t>
            </a:r>
          </a:p>
          <a:p>
            <a:r>
              <a:rPr lang="ru-RU" sz="1200" b="1" i="0" kern="1200" dirty="0" smtClean="0">
                <a:solidFill>
                  <a:schemeClr val="tx1"/>
                </a:solidFill>
                <a:effectLst/>
                <a:latin typeface="+mn-lt"/>
                <a:ea typeface="+mn-ea"/>
                <a:cs typeface="+mn-cs"/>
              </a:rPr>
              <a:t>Для обеспечения тестируемости. </a:t>
            </a:r>
            <a:r>
              <a:rPr lang="ru-RU" sz="1200" b="0" i="0" kern="1200" dirty="0" smtClean="0">
                <a:solidFill>
                  <a:schemeClr val="tx1"/>
                </a:solidFill>
                <a:effectLst/>
                <a:latin typeface="+mn-lt"/>
                <a:ea typeface="+mn-ea"/>
                <a:cs typeface="+mn-cs"/>
              </a:rPr>
              <a:t>Полезно, только если реализация «абстракции» завязана на внешнее окружение. Даже в этом случае можно обойтись </a:t>
            </a:r>
            <a:r>
              <a:rPr lang="ru-RU" sz="1200" b="0" i="0" u="none" strike="noStrike" kern="1200" dirty="0" smtClean="0">
                <a:solidFill>
                  <a:schemeClr val="tx1"/>
                </a:solidFill>
                <a:effectLst/>
                <a:latin typeface="+mn-lt"/>
                <a:ea typeface="+mn-ea"/>
                <a:cs typeface="+mn-cs"/>
                <a:hlinkClick r:id="rId3"/>
              </a:rPr>
              <a:t>Шаблонным Методом</a:t>
            </a:r>
            <a:r>
              <a:rPr lang="ru-RU" sz="1200" b="0" i="0" kern="1200" dirty="0" smtClean="0">
                <a:solidFill>
                  <a:schemeClr val="tx1"/>
                </a:solidFill>
                <a:effectLst/>
                <a:latin typeface="+mn-lt"/>
                <a:ea typeface="+mn-ea"/>
                <a:cs typeface="+mn-cs"/>
              </a:rPr>
              <a:t>: выделить общение с внешним ресурсом не во внешнюю зависимость, а в виртуальный метод и переопределить его в тесте.</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55</a:t>
            </a:fld>
            <a:endParaRPr lang="en-US"/>
          </a:p>
        </p:txBody>
      </p:sp>
    </p:spTree>
    <p:extLst>
      <p:ext uri="{BB962C8B-B14F-4D97-AF65-F5344CB8AC3E}">
        <p14:creationId xmlns:p14="http://schemas.microsoft.com/office/powerpoint/2010/main" val="2147469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1" kern="1200" dirty="0" smtClean="0">
                <a:solidFill>
                  <a:schemeClr val="tx1"/>
                </a:solidFill>
                <a:latin typeface="+mn-lt"/>
                <a:ea typeface="+mn-ea"/>
                <a:cs typeface="+mn-cs"/>
              </a:rPr>
              <a:t>один интерфейс — множество методов! Любимый лозунг</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57</a:t>
            </a:fld>
            <a:endParaRPr lang="en-US"/>
          </a:p>
        </p:txBody>
      </p:sp>
    </p:spTree>
    <p:extLst>
      <p:ext uri="{BB962C8B-B14F-4D97-AF65-F5344CB8AC3E}">
        <p14:creationId xmlns:p14="http://schemas.microsoft.com/office/powerpoint/2010/main" val="1102520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Гаммы, </a:t>
            </a:r>
            <a:r>
              <a:rPr lang="ru-RU" dirty="0" err="1" smtClean="0"/>
              <a:t>Хелма</a:t>
            </a:r>
            <a:r>
              <a:rPr lang="ru-RU" dirty="0" smtClean="0"/>
              <a:t>, Джонсона</a:t>
            </a:r>
            <a:r>
              <a:rPr lang="en-US" dirty="0" smtClean="0"/>
              <a:t> </a:t>
            </a:r>
            <a:r>
              <a:rPr lang="ru-RU" dirty="0" smtClean="0"/>
              <a:t>и </a:t>
            </a:r>
            <a:r>
              <a:rPr lang="ru-RU" dirty="0" err="1" smtClean="0"/>
              <a:t>Влиссайдеса</a:t>
            </a:r>
            <a:endParaRPr lang="ru-RU" dirty="0" smtClean="0"/>
          </a:p>
          <a:p>
            <a:endParaRPr lang="ru-RU" dirty="0" smtClean="0"/>
          </a:p>
          <a:p>
            <a:r>
              <a:rPr lang="ru-RU" sz="1200" b="1" i="0" kern="1200" dirty="0" smtClean="0">
                <a:solidFill>
                  <a:schemeClr val="tx1"/>
                </a:solidFill>
                <a:effectLst/>
                <a:latin typeface="+mn-lt"/>
                <a:ea typeface="+mn-ea"/>
                <a:cs typeface="+mn-cs"/>
              </a:rPr>
              <a:t>Примеры реализации</a:t>
            </a:r>
          </a:p>
          <a:p>
            <a:pPr marL="228600" indent="-228600">
              <a:buAutoNum type="arabicPeriod"/>
            </a:pPr>
            <a:r>
              <a:rPr lang="ru-RU" sz="1200" b="1" i="0" kern="1200" dirty="0" smtClean="0">
                <a:solidFill>
                  <a:schemeClr val="tx1"/>
                </a:solidFill>
                <a:effectLst/>
                <a:latin typeface="+mn-lt"/>
                <a:ea typeface="+mn-ea"/>
                <a:cs typeface="+mn-cs"/>
              </a:rPr>
              <a:t>Абстрактный метод или метод из интерфейса</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ru-RU" sz="1200" b="1" i="0" kern="1200" dirty="0" smtClean="0">
                <a:solidFill>
                  <a:schemeClr val="tx1"/>
                </a:solidFill>
                <a:effectLst/>
                <a:latin typeface="+mn-lt"/>
                <a:ea typeface="+mn-ea"/>
                <a:cs typeface="+mn-cs"/>
              </a:rPr>
              <a:t> Метод класса</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ru-RU" sz="1200" b="1" i="0" kern="1200" dirty="0" smtClean="0">
                <a:solidFill>
                  <a:schemeClr val="tx1"/>
                </a:solidFill>
                <a:effectLst/>
                <a:latin typeface="+mn-lt"/>
                <a:ea typeface="+mn-ea"/>
                <a:cs typeface="+mn-cs"/>
              </a:rPr>
              <a:t>Параметризованный метод</a:t>
            </a:r>
          </a:p>
          <a:p>
            <a:pPr marL="228600" indent="-228600">
              <a:buAutoNum type="arabicPeriod"/>
            </a:pPr>
            <a:endParaRPr lang="ru-RU" sz="1200" b="1"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88</a:t>
            </a:fld>
            <a:endParaRPr lang="en-US"/>
          </a:p>
        </p:txBody>
      </p:sp>
    </p:spTree>
    <p:extLst>
      <p:ext uri="{BB962C8B-B14F-4D97-AF65-F5344CB8AC3E}">
        <p14:creationId xmlns:p14="http://schemas.microsoft.com/office/powerpoint/2010/main" val="3044481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90</a:t>
            </a:fld>
            <a:endParaRPr lang="en-US"/>
          </a:p>
        </p:txBody>
      </p:sp>
    </p:spTree>
    <p:extLst>
      <p:ext uri="{BB962C8B-B14F-4D97-AF65-F5344CB8AC3E}">
        <p14:creationId xmlns:p14="http://schemas.microsoft.com/office/powerpoint/2010/main" val="2298573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Преимущества статических фабричных методов</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Первым преимуществом является наличие имен у методов</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Вторым преимуществом статических фабричных методов является то, что им не обязательно создавать новый объект при каждом вызове</a:t>
            </a:r>
            <a:r>
              <a:rPr lang="en-US" sz="1200" b="1"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Такой подход позволяет реализовать неизменяемые</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immutable</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классы или кешировать объекты для повторного использования</a:t>
            </a:r>
            <a:endParaRPr lang="en-US" sz="1200" b="0" i="0" kern="1200" dirty="0" smtClean="0">
              <a:solidFill>
                <a:schemeClr val="tx1"/>
              </a:solidFill>
              <a:effectLst/>
              <a:latin typeface="+mn-lt"/>
              <a:ea typeface="+mn-ea"/>
              <a:cs typeface="+mn-cs"/>
            </a:endParaRPr>
          </a:p>
          <a:p>
            <a:r>
              <a:rPr lang="ru-RU" sz="1200" b="1" i="0" kern="1200" dirty="0" err="1" smtClean="0">
                <a:solidFill>
                  <a:schemeClr val="tx1"/>
                </a:solidFill>
                <a:effectLst/>
                <a:latin typeface="+mn-lt"/>
                <a:ea typeface="+mn-ea"/>
                <a:cs typeface="+mn-cs"/>
              </a:rPr>
              <a:t>Третим</a:t>
            </a:r>
            <a:r>
              <a:rPr lang="ru-RU" sz="1200" b="1" i="0" kern="1200" dirty="0" smtClean="0">
                <a:solidFill>
                  <a:schemeClr val="tx1"/>
                </a:solidFill>
                <a:effectLst/>
                <a:latin typeface="+mn-lt"/>
                <a:ea typeface="+mn-ea"/>
                <a:cs typeface="+mn-cs"/>
              </a:rPr>
              <a:t> преимуществом служит тот факт, что статические фабричные методы могут возвращать объекты любого подтипа</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Четвертым преимуществом статических фабричных методов является тот факт, что они уменьшают сложность создания объектов параметризированного типа</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92</a:t>
            </a:fld>
            <a:endParaRPr lang="en-US"/>
          </a:p>
        </p:txBody>
      </p:sp>
    </p:spTree>
    <p:extLst>
      <p:ext uri="{BB962C8B-B14F-4D97-AF65-F5344CB8AC3E}">
        <p14:creationId xmlns:p14="http://schemas.microsoft.com/office/powerpoint/2010/main" val="54920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pPr lvl="0"/>
            <a:endParaRPr/>
          </a:p>
        </p:txBody>
      </p:sp>
      <p:sp>
        <p:nvSpPr>
          <p:cNvPr id="251" name="Shape 2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поддерживает статические, экземплярные, виртуальные и абстрактные свойства. Свойства могут помечаться модификатором доступа и определятся в интерфейсах.</a:t>
            </a:r>
          </a:p>
          <a:p>
            <a:pPr lvl="0" defTabSz="914400">
              <a:lnSpc>
                <a:spcPct val="100000"/>
              </a:lnSpc>
              <a:spcBef>
                <a:spcPts val="400"/>
              </a:spcBef>
              <a:defRPr sz="1800"/>
            </a:pPr>
            <a:r>
              <a:rPr sz="1200" dirty="0">
                <a:latin typeface="Calibri"/>
                <a:ea typeface="Calibri"/>
                <a:cs typeface="Calibri"/>
                <a:sym typeface="Calibri"/>
              </a:rPr>
              <a:t>Свойства нельзя перегрузить!</a:t>
            </a:r>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93</a:t>
            </a:fld>
            <a:endParaRPr lang="en-US"/>
          </a:p>
        </p:txBody>
      </p:sp>
    </p:spTree>
    <p:extLst>
      <p:ext uri="{BB962C8B-B14F-4D97-AF65-F5344CB8AC3E}">
        <p14:creationId xmlns:p14="http://schemas.microsoft.com/office/powerpoint/2010/main" val="4809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Еще один частный случай – использование </a:t>
            </a:r>
            <a:r>
              <a:rPr lang="ru-RU" sz="1200" b="0" i="0" kern="1200" dirty="0" err="1" smtClean="0">
                <a:solidFill>
                  <a:schemeClr val="tx1"/>
                </a:solidFill>
                <a:effectLst/>
                <a:latin typeface="+mn-lt"/>
                <a:ea typeface="+mn-ea"/>
                <a:cs typeface="+mn-cs"/>
              </a:rPr>
              <a:t>generics</a:t>
            </a:r>
            <a:r>
              <a:rPr lang="ru-RU" sz="1200" b="0" i="0" kern="1200" dirty="0" smtClean="0">
                <a:solidFill>
                  <a:schemeClr val="tx1"/>
                </a:solidFill>
                <a:effectLst/>
                <a:latin typeface="+mn-lt"/>
                <a:ea typeface="+mn-ea"/>
                <a:cs typeface="+mn-cs"/>
              </a:rPr>
              <a:t> для создания потомков классов. В некоторых случаях это может полностью заменить создание наследников вручную. Например, когда код методов отличается только порождаемым классом.</a:t>
            </a:r>
          </a:p>
          <a:p>
            <a:r>
              <a:rPr lang="ru-RU" sz="1200" b="0" i="0" kern="1200" dirty="0" smtClean="0">
                <a:solidFill>
                  <a:schemeClr val="tx1"/>
                </a:solidFill>
                <a:effectLst/>
                <a:latin typeface="+mn-lt"/>
                <a:ea typeface="+mn-ea"/>
                <a:cs typeface="+mn-cs"/>
              </a:rPr>
              <a:t>В C# есть хорошая возможность ограничить типы, используемые в качестве параметра </a:t>
            </a:r>
            <a:r>
              <a:rPr lang="ru-RU" sz="1200" b="0" i="0" kern="1200" dirty="0" err="1" smtClean="0">
                <a:solidFill>
                  <a:schemeClr val="tx1"/>
                </a:solidFill>
                <a:effectLst/>
                <a:latin typeface="+mn-lt"/>
                <a:ea typeface="+mn-ea"/>
                <a:cs typeface="+mn-cs"/>
              </a:rPr>
              <a:t>generics</a:t>
            </a:r>
            <a:r>
              <a:rPr lang="ru-RU" sz="1200" b="0" i="0" kern="1200" dirty="0" smtClean="0">
                <a:solidFill>
                  <a:schemeClr val="tx1"/>
                </a:solidFill>
                <a:effectLst/>
                <a:latin typeface="+mn-lt"/>
                <a:ea typeface="+mn-ea"/>
                <a:cs typeface="+mn-cs"/>
              </a:rPr>
              <a:t>, используя ключевое слово </a:t>
            </a:r>
            <a:r>
              <a:rPr lang="ru-RU" sz="1200" b="0" i="0" kern="1200" dirty="0" err="1" smtClean="0">
                <a:solidFill>
                  <a:schemeClr val="tx1"/>
                </a:solidFill>
                <a:effectLst/>
                <a:latin typeface="+mn-lt"/>
                <a:ea typeface="+mn-ea"/>
                <a:cs typeface="+mn-cs"/>
              </a:rPr>
              <a:t>where</a:t>
            </a:r>
            <a:r>
              <a:rPr lang="ru-RU" sz="1200" b="0" i="0" kern="1200" dirty="0" smtClean="0">
                <a:solidFill>
                  <a:schemeClr val="tx1"/>
                </a:solidFill>
                <a:effectLst/>
                <a:latin typeface="+mn-lt"/>
                <a:ea typeface="+mn-ea"/>
                <a:cs typeface="+mn-cs"/>
              </a:rPr>
              <a:t>. Так, для класса </a:t>
            </a:r>
            <a:r>
              <a:rPr lang="ru-RU" sz="1200" b="0" i="1" kern="1200" dirty="0" err="1" smtClean="0">
                <a:solidFill>
                  <a:schemeClr val="tx1"/>
                </a:solidFill>
                <a:effectLst/>
                <a:latin typeface="+mn-lt"/>
                <a:ea typeface="+mn-ea"/>
                <a:cs typeface="+mn-cs"/>
              </a:rPr>
              <a:t>DocumentManagerGeneric</a:t>
            </a:r>
            <a:r>
              <a:rPr lang="ru-RU" sz="1200" b="0" i="0" kern="1200" dirty="0" smtClean="0">
                <a:solidFill>
                  <a:schemeClr val="tx1"/>
                </a:solidFill>
                <a:effectLst/>
                <a:latin typeface="+mn-lt"/>
                <a:ea typeface="+mn-ea"/>
                <a:cs typeface="+mn-cs"/>
              </a:rPr>
              <a:t> будем требовать </a:t>
            </a:r>
            <a:r>
              <a:rPr lang="ru-RU" sz="1200" b="0" i="0" kern="1200" dirty="0" err="1" smtClean="0">
                <a:solidFill>
                  <a:schemeClr val="tx1"/>
                </a:solidFill>
                <a:effectLst/>
                <a:latin typeface="+mn-lt"/>
                <a:ea typeface="+mn-ea"/>
                <a:cs typeface="+mn-cs"/>
              </a:rPr>
              <a:t>наличие</a:t>
            </a:r>
            <a:r>
              <a:rPr lang="ru-RU" sz="1200" b="0" i="1" kern="1200" dirty="0" err="1" smtClean="0">
                <a:solidFill>
                  <a:schemeClr val="tx1"/>
                </a:solidFill>
                <a:effectLst/>
                <a:latin typeface="+mn-lt"/>
                <a:ea typeface="+mn-ea"/>
                <a:cs typeface="+mn-cs"/>
              </a:rPr>
              <a:t>IDocStorage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public</a:t>
            </a:r>
            <a:r>
              <a:rPr lang="ru-RU" sz="1200" b="0" i="0" kern="1200" dirty="0" smtClean="0">
                <a:solidFill>
                  <a:schemeClr val="tx1"/>
                </a:solidFill>
                <a:effectLst/>
                <a:latin typeface="+mn-lt"/>
                <a:ea typeface="+mn-ea"/>
                <a:cs typeface="+mn-cs"/>
              </a:rPr>
              <a:t> конструктора без параметров.</a:t>
            </a:r>
          </a:p>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94</a:t>
            </a:fld>
            <a:endParaRPr lang="en-US"/>
          </a:p>
        </p:txBody>
      </p:sp>
    </p:spTree>
    <p:extLst>
      <p:ext uri="{BB962C8B-B14F-4D97-AF65-F5344CB8AC3E}">
        <p14:creationId xmlns:p14="http://schemas.microsoft.com/office/powerpoint/2010/main" val="48093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Еще один частный случай – использование </a:t>
            </a:r>
            <a:r>
              <a:rPr lang="ru-RU" sz="1200" b="0" i="0" kern="1200" dirty="0" err="1" smtClean="0">
                <a:solidFill>
                  <a:schemeClr val="tx1"/>
                </a:solidFill>
                <a:effectLst/>
                <a:latin typeface="+mn-lt"/>
                <a:ea typeface="+mn-ea"/>
                <a:cs typeface="+mn-cs"/>
              </a:rPr>
              <a:t>generics</a:t>
            </a:r>
            <a:r>
              <a:rPr lang="ru-RU" sz="1200" b="0" i="0" kern="1200" dirty="0" smtClean="0">
                <a:solidFill>
                  <a:schemeClr val="tx1"/>
                </a:solidFill>
                <a:effectLst/>
                <a:latin typeface="+mn-lt"/>
                <a:ea typeface="+mn-ea"/>
                <a:cs typeface="+mn-cs"/>
              </a:rPr>
              <a:t> для создания потомков классов. В некоторых случаях это может полностью заменить создание наследников вручную. Например, когда код методов отличается только порождаемым классом.</a:t>
            </a:r>
          </a:p>
          <a:p>
            <a:r>
              <a:rPr lang="ru-RU" sz="1200" b="0" i="0" kern="1200" dirty="0" smtClean="0">
                <a:solidFill>
                  <a:schemeClr val="tx1"/>
                </a:solidFill>
                <a:effectLst/>
                <a:latin typeface="+mn-lt"/>
                <a:ea typeface="+mn-ea"/>
                <a:cs typeface="+mn-cs"/>
              </a:rPr>
              <a:t>В C# есть хорошая возможность ограничить типы, используемые в качестве параметра </a:t>
            </a:r>
            <a:r>
              <a:rPr lang="ru-RU" sz="1200" b="0" i="0" kern="1200" dirty="0" err="1" smtClean="0">
                <a:solidFill>
                  <a:schemeClr val="tx1"/>
                </a:solidFill>
                <a:effectLst/>
                <a:latin typeface="+mn-lt"/>
                <a:ea typeface="+mn-ea"/>
                <a:cs typeface="+mn-cs"/>
              </a:rPr>
              <a:t>generics</a:t>
            </a:r>
            <a:r>
              <a:rPr lang="ru-RU" sz="1200" b="0" i="0" kern="1200" dirty="0" smtClean="0">
                <a:solidFill>
                  <a:schemeClr val="tx1"/>
                </a:solidFill>
                <a:effectLst/>
                <a:latin typeface="+mn-lt"/>
                <a:ea typeface="+mn-ea"/>
                <a:cs typeface="+mn-cs"/>
              </a:rPr>
              <a:t>, используя ключевое слово </a:t>
            </a:r>
            <a:r>
              <a:rPr lang="ru-RU" sz="1200" b="0" i="0" kern="1200" dirty="0" err="1" smtClean="0">
                <a:solidFill>
                  <a:schemeClr val="tx1"/>
                </a:solidFill>
                <a:effectLst/>
                <a:latin typeface="+mn-lt"/>
                <a:ea typeface="+mn-ea"/>
                <a:cs typeface="+mn-cs"/>
              </a:rPr>
              <a:t>where</a:t>
            </a:r>
            <a:r>
              <a:rPr lang="ru-RU" sz="1200" b="0" i="0" kern="1200" dirty="0" smtClean="0">
                <a:solidFill>
                  <a:schemeClr val="tx1"/>
                </a:solidFill>
                <a:effectLst/>
                <a:latin typeface="+mn-lt"/>
                <a:ea typeface="+mn-ea"/>
                <a:cs typeface="+mn-cs"/>
              </a:rPr>
              <a:t>. Так, для класса </a:t>
            </a:r>
            <a:r>
              <a:rPr lang="ru-RU" sz="1200" b="0" i="1" kern="1200" dirty="0" err="1" smtClean="0">
                <a:solidFill>
                  <a:schemeClr val="tx1"/>
                </a:solidFill>
                <a:effectLst/>
                <a:latin typeface="+mn-lt"/>
                <a:ea typeface="+mn-ea"/>
                <a:cs typeface="+mn-cs"/>
              </a:rPr>
              <a:t>DocumentManagerGeneric</a:t>
            </a:r>
            <a:r>
              <a:rPr lang="ru-RU" sz="1200" b="0" i="0" kern="1200" dirty="0" smtClean="0">
                <a:solidFill>
                  <a:schemeClr val="tx1"/>
                </a:solidFill>
                <a:effectLst/>
                <a:latin typeface="+mn-lt"/>
                <a:ea typeface="+mn-ea"/>
                <a:cs typeface="+mn-cs"/>
              </a:rPr>
              <a:t> будем требовать </a:t>
            </a:r>
            <a:r>
              <a:rPr lang="ru-RU" sz="1200" b="0" i="0" kern="1200" dirty="0" err="1" smtClean="0">
                <a:solidFill>
                  <a:schemeClr val="tx1"/>
                </a:solidFill>
                <a:effectLst/>
                <a:latin typeface="+mn-lt"/>
                <a:ea typeface="+mn-ea"/>
                <a:cs typeface="+mn-cs"/>
              </a:rPr>
              <a:t>наличие</a:t>
            </a:r>
            <a:r>
              <a:rPr lang="ru-RU" sz="1200" b="0" i="1" kern="1200" dirty="0" err="1" smtClean="0">
                <a:solidFill>
                  <a:schemeClr val="tx1"/>
                </a:solidFill>
                <a:effectLst/>
                <a:latin typeface="+mn-lt"/>
                <a:ea typeface="+mn-ea"/>
                <a:cs typeface="+mn-cs"/>
              </a:rPr>
              <a:t>IDocStorage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public</a:t>
            </a:r>
            <a:r>
              <a:rPr lang="ru-RU" sz="1200" b="0" i="0" kern="1200" dirty="0" smtClean="0">
                <a:solidFill>
                  <a:schemeClr val="tx1"/>
                </a:solidFill>
                <a:effectLst/>
                <a:latin typeface="+mn-lt"/>
                <a:ea typeface="+mn-ea"/>
                <a:cs typeface="+mn-cs"/>
              </a:rPr>
              <a:t> конструктора без параметров.</a:t>
            </a:r>
          </a:p>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95</a:t>
            </a:fld>
            <a:endParaRPr lang="en-US"/>
          </a:p>
        </p:txBody>
      </p:sp>
    </p:spTree>
    <p:extLst>
      <p:ext uri="{BB962C8B-B14F-4D97-AF65-F5344CB8AC3E}">
        <p14:creationId xmlns:p14="http://schemas.microsoft.com/office/powerpoint/2010/main" val="480933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Преимущества статических фабричных методов</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Первым преимуществом является наличие имен у методов</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Вторым преимуществом статических фабричных методов является то, что им не обязательно создавать новый объект при каждом вызове</a:t>
            </a:r>
            <a:r>
              <a:rPr lang="en-US" sz="1200" b="1"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Такой подход позволяет реализовать неизменяемые</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immutable</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классы или кешировать объекты для повторного использования</a:t>
            </a:r>
            <a:endParaRPr lang="en-US" sz="1200" b="0" i="0" kern="1200" dirty="0" smtClean="0">
              <a:solidFill>
                <a:schemeClr val="tx1"/>
              </a:solidFill>
              <a:effectLst/>
              <a:latin typeface="+mn-lt"/>
              <a:ea typeface="+mn-ea"/>
              <a:cs typeface="+mn-cs"/>
            </a:endParaRPr>
          </a:p>
          <a:p>
            <a:r>
              <a:rPr lang="ru-RU" sz="1200" b="1" i="0" kern="1200" dirty="0" err="1" smtClean="0">
                <a:solidFill>
                  <a:schemeClr val="tx1"/>
                </a:solidFill>
                <a:effectLst/>
                <a:latin typeface="+mn-lt"/>
                <a:ea typeface="+mn-ea"/>
                <a:cs typeface="+mn-cs"/>
              </a:rPr>
              <a:t>Третим</a:t>
            </a:r>
            <a:r>
              <a:rPr lang="ru-RU" sz="1200" b="1" i="0" kern="1200" dirty="0" smtClean="0">
                <a:solidFill>
                  <a:schemeClr val="tx1"/>
                </a:solidFill>
                <a:effectLst/>
                <a:latin typeface="+mn-lt"/>
                <a:ea typeface="+mn-ea"/>
                <a:cs typeface="+mn-cs"/>
              </a:rPr>
              <a:t> преимуществом служит тот факт, что статические фабричные методы могут возвращать объекты любого подтипа</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Четвертым преимуществом статических фабричных методов является тот факт, что они уменьшают сложность создания объектов параметризированного типа</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96</a:t>
            </a:fld>
            <a:endParaRPr lang="en-US"/>
          </a:p>
        </p:txBody>
      </p:sp>
    </p:spTree>
    <p:extLst>
      <p:ext uri="{BB962C8B-B14F-4D97-AF65-F5344CB8AC3E}">
        <p14:creationId xmlns:p14="http://schemas.microsoft.com/office/powerpoint/2010/main" val="549205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98</a:t>
            </a:fld>
            <a:endParaRPr lang="en-US"/>
          </a:p>
        </p:txBody>
      </p:sp>
    </p:spTree>
    <p:extLst>
      <p:ext uri="{BB962C8B-B14F-4D97-AF65-F5344CB8AC3E}">
        <p14:creationId xmlns:p14="http://schemas.microsoft.com/office/powerpoint/2010/main" val="54920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www.msdr.ru</a:t>
            </a:r>
            <a:r>
              <a:rPr lang="en-US" dirty="0" smtClean="0"/>
              <a:t>/21/</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111</a:t>
            </a:fld>
            <a:endParaRPr lang="en-US"/>
          </a:p>
        </p:txBody>
      </p:sp>
    </p:spTree>
    <p:extLst>
      <p:ext uri="{BB962C8B-B14F-4D97-AF65-F5344CB8AC3E}">
        <p14:creationId xmlns:p14="http://schemas.microsoft.com/office/powerpoint/2010/main" val="264396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pPr lvl="0"/>
            <a:endParaRPr/>
          </a:p>
        </p:txBody>
      </p:sp>
      <p:sp>
        <p:nvSpPr>
          <p:cNvPr id="451" name="Shape 4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Могут привести к исключениям</a:t>
            </a:r>
          </a:p>
          <a:p>
            <a:pPr lvl="0" defTabSz="914400">
              <a:lnSpc>
                <a:spcPct val="100000"/>
              </a:lnSpc>
              <a:spcBef>
                <a:spcPts val="400"/>
              </a:spcBef>
              <a:defRPr sz="1800"/>
            </a:pPr>
            <a:r>
              <a:rPr sz="1200">
                <a:latin typeface="Calibri"/>
                <a:ea typeface="Calibri"/>
                <a:cs typeface="Calibri"/>
                <a:sym typeface="Calibri"/>
              </a:rPr>
              <a:t>Нельзя передавать в качестве парметров в методы с ключевыми словами ref out</a:t>
            </a:r>
          </a:p>
        </p:txBody>
      </p:sp>
    </p:spTree>
    <p:extLst>
      <p:ext uri="{BB962C8B-B14F-4D97-AF65-F5344CB8AC3E}">
        <p14:creationId xmlns:p14="http://schemas.microsoft.com/office/powerpoint/2010/main" val="195774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свойство системы, позволяющее описать новый класс на основе уже существующего с частично или полностью заимствующейся функциональностью</a:t>
            </a:r>
            <a:r>
              <a:rPr lang="en-US" dirty="0" smtClean="0">
                <a:effectLst/>
              </a:rPr>
              <a:t> </a:t>
            </a:r>
            <a:endParaRPr lang="ru-RU" dirty="0" smtClean="0">
              <a:effectLst/>
            </a:endParaRPr>
          </a:p>
          <a:p>
            <a:r>
              <a:rPr lang="ru-RU" dirty="0" err="1" smtClean="0">
                <a:effectLst/>
              </a:rPr>
              <a:t>Переиспользоваь</a:t>
            </a:r>
            <a:endParaRPr lang="ru-RU" dirty="0" smtClean="0">
              <a:effectLst/>
            </a:endParaRPr>
          </a:p>
          <a:p>
            <a:r>
              <a:rPr lang="ru-RU" dirty="0" smtClean="0">
                <a:effectLst/>
              </a:rPr>
              <a:t>Расширить</a:t>
            </a:r>
          </a:p>
          <a:p>
            <a:r>
              <a:rPr lang="ru-RU" dirty="0" smtClean="0">
                <a:effectLst/>
              </a:rPr>
              <a:t>Модифицировать</a:t>
            </a: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Reuse: </a:t>
            </a:r>
            <a:r>
              <a:rPr lang="en-US" sz="1200" kern="1200" dirty="0" smtClean="0">
                <a:solidFill>
                  <a:schemeClr val="tx1"/>
                </a:solidFill>
                <a:effectLst/>
                <a:latin typeface="+mn-lt"/>
                <a:ea typeface="+mn-ea"/>
                <a:cs typeface="+mn-cs"/>
              </a:rPr>
              <a:t>Someone has already invested in creating a solid counter; why can’t we lever- age those operations if we want to create an advanced counter? </a:t>
            </a:r>
            <a:endParaRPr lang="en-US" dirty="0" smtClean="0">
              <a:effectLst/>
            </a:endParaRP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Extend: </a:t>
            </a:r>
            <a:r>
              <a:rPr lang="en-US" sz="1200" kern="1200" dirty="0" smtClean="0">
                <a:solidFill>
                  <a:schemeClr val="tx1"/>
                </a:solidFill>
                <a:effectLst/>
                <a:latin typeface="+mn-lt"/>
                <a:ea typeface="+mn-ea"/>
                <a:cs typeface="+mn-cs"/>
              </a:rPr>
              <a:t>In addition to reusing the existing operations on a counter, a subtype of a counter could add more operations, possibly using the existing ones. </a:t>
            </a:r>
            <a:endParaRPr lang="en-US" dirty="0" smtClean="0">
              <a:effectLst/>
            </a:endParaRP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Modification: </a:t>
            </a:r>
            <a:r>
              <a:rPr lang="en-US" sz="1200" kern="1200" dirty="0" smtClean="0">
                <a:solidFill>
                  <a:schemeClr val="tx1"/>
                </a:solidFill>
                <a:effectLst/>
                <a:latin typeface="+mn-lt"/>
                <a:ea typeface="+mn-ea"/>
                <a:cs typeface="+mn-cs"/>
              </a:rPr>
              <a:t>By overriding some of the counter base type’s members, those could be tweaked to provide specialized behavior.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29</a:t>
            </a:fld>
            <a:endParaRPr lang="en-US"/>
          </a:p>
        </p:txBody>
      </p:sp>
    </p:spTree>
    <p:extLst>
      <p:ext uri="{BB962C8B-B14F-4D97-AF65-F5344CB8AC3E}">
        <p14:creationId xmlns:p14="http://schemas.microsoft.com/office/powerpoint/2010/main" val="278607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0" kern="1200" dirty="0" smtClean="0">
                <a:solidFill>
                  <a:schemeClr val="tx1"/>
                </a:solidFill>
                <a:effectLst/>
                <a:latin typeface="+mn-lt"/>
                <a:ea typeface="+mn-ea"/>
                <a:cs typeface="+mn-cs"/>
              </a:rPr>
              <a:t>Наследование, вместе с инкапсуляцией и полиморфизмом, является одной из трех основных характеристик (или </a:t>
            </a:r>
            <a:r>
              <a:rPr lang="ru-RU" sz="1200" b="0" i="1" kern="1200" dirty="0" smtClean="0">
                <a:solidFill>
                  <a:schemeClr val="tx1"/>
                </a:solidFill>
                <a:effectLst/>
                <a:latin typeface="+mn-lt"/>
                <a:ea typeface="+mn-ea"/>
                <a:cs typeface="+mn-cs"/>
              </a:rPr>
              <a:t>базовых понятий</a:t>
            </a:r>
            <a:r>
              <a:rPr lang="ru-RU" sz="1200" b="0" i="0" kern="1200" dirty="0" smtClean="0">
                <a:solidFill>
                  <a:schemeClr val="tx1"/>
                </a:solidFill>
                <a:effectLst/>
                <a:latin typeface="+mn-lt"/>
                <a:ea typeface="+mn-ea"/>
                <a:cs typeface="+mn-cs"/>
              </a:rPr>
              <a:t>) объектно-ориентированного программирования. </a:t>
            </a:r>
          </a:p>
          <a:p>
            <a:r>
              <a:rPr lang="ru-RU" sz="1200" b="0" i="0" kern="1200" dirty="0" smtClean="0">
                <a:solidFill>
                  <a:schemeClr val="tx1"/>
                </a:solidFill>
                <a:effectLst/>
                <a:latin typeface="+mn-lt"/>
                <a:ea typeface="+mn-ea"/>
                <a:cs typeface="+mn-cs"/>
              </a:rPr>
              <a:t>Наследование позволяет создавать новые классы, которые </a:t>
            </a:r>
          </a:p>
          <a:p>
            <a:r>
              <a:rPr lang="ru-RU" sz="1200" b="0" i="0" kern="1200" dirty="0" smtClean="0">
                <a:solidFill>
                  <a:schemeClr val="tx1"/>
                </a:solidFill>
                <a:effectLst/>
                <a:latin typeface="+mn-lt"/>
                <a:ea typeface="+mn-ea"/>
                <a:cs typeface="+mn-cs"/>
              </a:rPr>
              <a:t>повторно используют, </a:t>
            </a:r>
          </a:p>
          <a:p>
            <a:r>
              <a:rPr lang="ru-RU" sz="1200" b="0" i="0" kern="1200" dirty="0" smtClean="0">
                <a:solidFill>
                  <a:schemeClr val="tx1"/>
                </a:solidFill>
                <a:effectLst/>
                <a:latin typeface="+mn-lt"/>
                <a:ea typeface="+mn-ea"/>
                <a:cs typeface="+mn-cs"/>
              </a:rPr>
              <a:t>расширяют и </a:t>
            </a:r>
          </a:p>
          <a:p>
            <a:r>
              <a:rPr lang="ru-RU" sz="1200" b="0" i="0" kern="1200" dirty="0" smtClean="0">
                <a:solidFill>
                  <a:schemeClr val="tx1"/>
                </a:solidFill>
                <a:effectLst/>
                <a:latin typeface="+mn-lt"/>
                <a:ea typeface="+mn-ea"/>
                <a:cs typeface="+mn-cs"/>
              </a:rPr>
              <a:t>изменяют поведение, определенное в других классах. Класс, члены которого наследуются, называется </a:t>
            </a:r>
            <a:r>
              <a:rPr lang="ru-RU" sz="1200" b="0" i="1" kern="1200" dirty="0" smtClean="0">
                <a:solidFill>
                  <a:schemeClr val="tx1"/>
                </a:solidFill>
                <a:effectLst/>
                <a:latin typeface="+mn-lt"/>
                <a:ea typeface="+mn-ea"/>
                <a:cs typeface="+mn-cs"/>
              </a:rPr>
              <a:t>базовым классом</a:t>
            </a:r>
            <a:r>
              <a:rPr lang="ru-RU" sz="1200" b="0" i="0" kern="1200" dirty="0" smtClean="0">
                <a:solidFill>
                  <a:schemeClr val="tx1"/>
                </a:solidFill>
                <a:effectLst/>
                <a:latin typeface="+mn-lt"/>
                <a:ea typeface="+mn-ea"/>
                <a:cs typeface="+mn-cs"/>
              </a:rPr>
              <a:t>, а класс, который наследует эти члены, называется </a:t>
            </a:r>
            <a:r>
              <a:rPr lang="ru-RU" sz="1200" b="0" i="1" kern="1200" dirty="0" smtClean="0">
                <a:solidFill>
                  <a:schemeClr val="tx1"/>
                </a:solidFill>
                <a:effectLst/>
                <a:latin typeface="+mn-lt"/>
                <a:ea typeface="+mn-ea"/>
                <a:cs typeface="+mn-cs"/>
              </a:rPr>
              <a:t>производным классом</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Концептуально, производный класс является специализацией базового класса</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719885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38</a:t>
            </a:fld>
            <a:endParaRPr lang="en-US"/>
          </a:p>
        </p:txBody>
      </p:sp>
    </p:spTree>
    <p:extLst>
      <p:ext uri="{BB962C8B-B14F-4D97-AF65-F5344CB8AC3E}">
        <p14:creationId xmlns:p14="http://schemas.microsoft.com/office/powerpoint/2010/main" val="299852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sergeyteplyakov.blogspot.com</a:t>
            </a:r>
            <a:r>
              <a:rPr lang="en-US" dirty="0" smtClean="0"/>
              <a:t>/2014/03/template-method-design-</a:t>
            </a:r>
            <a:r>
              <a:rPr lang="en-US" dirty="0" err="1" smtClean="0"/>
              <a:t>pattern.html</a:t>
            </a:r>
            <a:endParaRPr lang="ru-RU" dirty="0" smtClean="0"/>
          </a:p>
          <a:p>
            <a:r>
              <a:rPr lang="ru-RU" dirty="0" smtClean="0"/>
              <a:t>Назначение: Шаблонный Метод определяет основу алгоритма и позволяет подклассам переопределять некоторые шаги алгоритма, не изменяя его структуру в целом.</a:t>
            </a:r>
          </a:p>
          <a:p>
            <a:r>
              <a:rPr lang="ru-RU" dirty="0" smtClean="0"/>
              <a:t>Другими словами: шаблонный метод – это каркас, в который наследники могут подставить свои реализации.</a:t>
            </a:r>
          </a:p>
          <a:p>
            <a:endParaRPr lang="ru-RU"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каждому наследнику придется решать, в какой момент вызвать базовую версию и вообще, приложить все усилия, чтобы не забыть это сделать. Такой подход используется довольно часто, но полученное решение едва ли будет отвечать принципу хорошего дизайна, который гласит, что код должно быть легко использовать правильно и сложно использовать неправильно</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Примеров использования паттерна Шаблонный Метод в .NET </a:t>
            </a:r>
            <a:r>
              <a:rPr lang="ru-RU" dirty="0" err="1" smtClean="0"/>
              <a:t>Framework</a:t>
            </a:r>
            <a:r>
              <a:rPr lang="ru-RU" dirty="0" smtClean="0"/>
              <a:t> довольно много. По большому счету, любой абстрактный класс, который содержит защищенный абстрактный метод является примером паттерна Шаблонный Метод.</a:t>
            </a:r>
            <a:endParaRPr lang="en-US"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39</a:t>
            </a:fld>
            <a:endParaRPr lang="en-US"/>
          </a:p>
        </p:txBody>
      </p:sp>
    </p:spTree>
    <p:extLst>
      <p:ext uri="{BB962C8B-B14F-4D97-AF65-F5344CB8AC3E}">
        <p14:creationId xmlns:p14="http://schemas.microsoft.com/office/powerpoint/2010/main" val="374538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latin typeface="+mn-lt"/>
                <a:ea typeface="+mn-ea"/>
                <a:cs typeface="+mn-cs"/>
              </a:rPr>
              <a:t>При вызове метода посредством ссылки на основе интерфейса </a:t>
            </a:r>
          </a:p>
          <a:p>
            <a:r>
              <a:rPr lang="ru-RU" sz="1200" kern="1200" dirty="0" smtClean="0">
                <a:solidFill>
                  <a:schemeClr val="tx1"/>
                </a:solidFill>
                <a:latin typeface="+mn-lt"/>
                <a:ea typeface="+mn-ea"/>
                <a:cs typeface="+mn-cs"/>
              </a:rPr>
              <a:t>среда CLR во время выполнения определяет, какой метод </a:t>
            </a:r>
          </a:p>
          <a:p>
            <a:r>
              <a:rPr lang="ru-RU" sz="1200" kern="1200" dirty="0" smtClean="0">
                <a:solidFill>
                  <a:schemeClr val="tx1"/>
                </a:solidFill>
                <a:latin typeface="+mn-lt"/>
                <a:ea typeface="+mn-ea"/>
                <a:cs typeface="+mn-cs"/>
              </a:rPr>
              <a:t>вызывается, используя неабстрактный тип указанного объекта. </a:t>
            </a:r>
          </a:p>
          <a:p>
            <a:r>
              <a:rPr lang="ru-RU" sz="1200" kern="1200" dirty="0" smtClean="0">
                <a:solidFill>
                  <a:schemeClr val="tx1"/>
                </a:solidFill>
                <a:latin typeface="+mn-lt"/>
                <a:ea typeface="+mn-ea"/>
                <a:cs typeface="+mn-cs"/>
              </a:rPr>
              <a:t>Такой способ вызова методов называется динамической</a:t>
            </a:r>
          </a:p>
          <a:p>
            <a:r>
              <a:rPr lang="ru-RU" sz="1200" kern="1200" dirty="0" err="1" smtClean="0">
                <a:solidFill>
                  <a:schemeClr val="tx1"/>
                </a:solidFill>
                <a:latin typeface="+mn-lt"/>
                <a:ea typeface="+mn-ea"/>
                <a:cs typeface="+mn-cs"/>
              </a:rPr>
              <a:t>диспетчиаризацией</a:t>
            </a:r>
            <a:r>
              <a:rPr lang="ru-RU" sz="1200" kern="1200" dirty="0" smtClean="0">
                <a:solidFill>
                  <a:schemeClr val="tx1"/>
                </a:solidFill>
                <a:latin typeface="+mn-lt"/>
                <a:ea typeface="+mn-ea"/>
                <a:cs typeface="+mn-cs"/>
              </a:rPr>
              <a:t> методов (</a:t>
            </a:r>
            <a:r>
              <a:rPr lang="ru-RU" sz="1200" kern="1200" dirty="0" err="1" smtClean="0">
                <a:solidFill>
                  <a:schemeClr val="tx1"/>
                </a:solidFill>
                <a:latin typeface="+mn-lt"/>
                <a:ea typeface="+mn-ea"/>
                <a:cs typeface="+mn-cs"/>
              </a:rPr>
              <a:t>dinamic</a:t>
            </a:r>
            <a:r>
              <a:rPr lang="ru-RU" sz="1200" kern="1200" dirty="0" smtClean="0">
                <a:solidFill>
                  <a:schemeClr val="tx1"/>
                </a:solidFill>
                <a:latin typeface="+mn-lt"/>
                <a:ea typeface="+mn-ea"/>
                <a:cs typeface="+mn-cs"/>
              </a:rPr>
              <a:t> </a:t>
            </a:r>
            <a:r>
              <a:rPr lang="ru-RU" sz="1200" kern="1200" dirty="0" err="1" smtClean="0">
                <a:solidFill>
                  <a:schemeClr val="tx1"/>
                </a:solidFill>
                <a:latin typeface="+mn-lt"/>
                <a:ea typeface="+mn-ea"/>
                <a:cs typeface="+mn-cs"/>
              </a:rPr>
              <a:t>method</a:t>
            </a:r>
            <a:r>
              <a:rPr lang="ru-RU" sz="1200" kern="1200" dirty="0" smtClean="0">
                <a:solidFill>
                  <a:schemeClr val="tx1"/>
                </a:solidFill>
                <a:latin typeface="+mn-lt"/>
                <a:ea typeface="+mn-ea"/>
                <a:cs typeface="+mn-cs"/>
              </a:rPr>
              <a:t> </a:t>
            </a:r>
            <a:r>
              <a:rPr lang="ru-RU" sz="1200" kern="1200" dirty="0" err="1" smtClean="0">
                <a:solidFill>
                  <a:schemeClr val="tx1"/>
                </a:solidFill>
                <a:latin typeface="+mn-lt"/>
                <a:ea typeface="+mn-ea"/>
                <a:cs typeface="+mn-cs"/>
              </a:rPr>
              <a:t>dispatch</a:t>
            </a:r>
            <a:r>
              <a:rPr lang="ru-RU" sz="1200" kern="1200" dirty="0" smtClean="0">
                <a:solidFill>
                  <a:schemeClr val="tx1"/>
                </a:solidFill>
                <a:latin typeface="+mn-lt"/>
                <a:ea typeface="+mn-ea"/>
                <a:cs typeface="+mn-cs"/>
              </a:rPr>
              <a:t>).</a:t>
            </a:r>
          </a:p>
          <a:p>
            <a:r>
              <a:rPr lang="ru-RU" sz="1200" kern="1200" dirty="0" smtClean="0">
                <a:solidFill>
                  <a:schemeClr val="tx1"/>
                </a:solidFill>
                <a:latin typeface="+mn-lt"/>
                <a:ea typeface="+mn-ea"/>
                <a:cs typeface="+mn-cs"/>
              </a:rPr>
              <a:t>Он является необходимым средством обеспечения полиморфизма.</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40</a:t>
            </a:fld>
            <a:endParaRPr lang="en-US"/>
          </a:p>
        </p:txBody>
      </p:sp>
    </p:spTree>
    <p:extLst>
      <p:ext uri="{BB962C8B-B14F-4D97-AF65-F5344CB8AC3E}">
        <p14:creationId xmlns:p14="http://schemas.microsoft.com/office/powerpoint/2010/main" val="166594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latin typeface="+mn-lt"/>
                <a:ea typeface="+mn-ea"/>
                <a:cs typeface="+mn-cs"/>
              </a:rPr>
              <a:t>//При вызове метода посредством ссылки на основе интерфейса </a:t>
            </a:r>
          </a:p>
          <a:p>
            <a:r>
              <a:rPr lang="ru-RU" sz="1200" kern="1200" dirty="0" smtClean="0">
                <a:solidFill>
                  <a:schemeClr val="tx1"/>
                </a:solidFill>
                <a:latin typeface="+mn-lt"/>
                <a:ea typeface="+mn-ea"/>
                <a:cs typeface="+mn-cs"/>
              </a:rPr>
              <a:t>//среда CLR во время выполнения определяет, какой метод </a:t>
            </a:r>
          </a:p>
          <a:p>
            <a:r>
              <a:rPr lang="ru-RU" sz="1200" kern="1200" dirty="0" smtClean="0">
                <a:solidFill>
                  <a:schemeClr val="tx1"/>
                </a:solidFill>
                <a:latin typeface="+mn-lt"/>
                <a:ea typeface="+mn-ea"/>
                <a:cs typeface="+mn-cs"/>
              </a:rPr>
              <a:t>//вызывается, используя неабстрактный тип указанного объекта. </a:t>
            </a:r>
          </a:p>
          <a:p>
            <a:r>
              <a:rPr lang="ru-RU" sz="1200" kern="1200" dirty="0" smtClean="0">
                <a:solidFill>
                  <a:schemeClr val="tx1"/>
                </a:solidFill>
                <a:latin typeface="+mn-lt"/>
                <a:ea typeface="+mn-ea"/>
                <a:cs typeface="+mn-cs"/>
              </a:rPr>
              <a:t>//Такой способ вызова методов называется динамической</a:t>
            </a:r>
          </a:p>
          <a:p>
            <a:r>
              <a:rPr lang="ru-RU" sz="1200" kern="1200" dirty="0" smtClean="0">
                <a:solidFill>
                  <a:schemeClr val="tx1"/>
                </a:solidFill>
                <a:latin typeface="+mn-lt"/>
                <a:ea typeface="+mn-ea"/>
                <a:cs typeface="+mn-cs"/>
              </a:rPr>
              <a:t>//</a:t>
            </a:r>
            <a:r>
              <a:rPr lang="ru-RU" sz="1200" kern="1200" dirty="0" err="1" smtClean="0">
                <a:solidFill>
                  <a:schemeClr val="tx1"/>
                </a:solidFill>
                <a:latin typeface="+mn-lt"/>
                <a:ea typeface="+mn-ea"/>
                <a:cs typeface="+mn-cs"/>
              </a:rPr>
              <a:t>диспетчиаризацией</a:t>
            </a:r>
            <a:r>
              <a:rPr lang="ru-RU" sz="1200" kern="1200" dirty="0" smtClean="0">
                <a:solidFill>
                  <a:schemeClr val="tx1"/>
                </a:solidFill>
                <a:latin typeface="+mn-lt"/>
                <a:ea typeface="+mn-ea"/>
                <a:cs typeface="+mn-cs"/>
              </a:rPr>
              <a:t> методов (</a:t>
            </a:r>
            <a:r>
              <a:rPr lang="ru-RU" sz="1200" kern="1200" dirty="0" err="1" smtClean="0">
                <a:solidFill>
                  <a:schemeClr val="tx1"/>
                </a:solidFill>
                <a:latin typeface="+mn-lt"/>
                <a:ea typeface="+mn-ea"/>
                <a:cs typeface="+mn-cs"/>
              </a:rPr>
              <a:t>dinamic</a:t>
            </a:r>
            <a:r>
              <a:rPr lang="ru-RU" sz="1200" kern="1200" dirty="0" smtClean="0">
                <a:solidFill>
                  <a:schemeClr val="tx1"/>
                </a:solidFill>
                <a:latin typeface="+mn-lt"/>
                <a:ea typeface="+mn-ea"/>
                <a:cs typeface="+mn-cs"/>
              </a:rPr>
              <a:t> </a:t>
            </a:r>
            <a:r>
              <a:rPr lang="ru-RU" sz="1200" kern="1200" dirty="0" err="1" smtClean="0">
                <a:solidFill>
                  <a:schemeClr val="tx1"/>
                </a:solidFill>
                <a:latin typeface="+mn-lt"/>
                <a:ea typeface="+mn-ea"/>
                <a:cs typeface="+mn-cs"/>
              </a:rPr>
              <a:t>method</a:t>
            </a:r>
            <a:r>
              <a:rPr lang="ru-RU" sz="1200" kern="1200" dirty="0" smtClean="0">
                <a:solidFill>
                  <a:schemeClr val="tx1"/>
                </a:solidFill>
                <a:latin typeface="+mn-lt"/>
                <a:ea typeface="+mn-ea"/>
                <a:cs typeface="+mn-cs"/>
              </a:rPr>
              <a:t> </a:t>
            </a:r>
            <a:r>
              <a:rPr lang="ru-RU" sz="1200" kern="1200" dirty="0" err="1" smtClean="0">
                <a:solidFill>
                  <a:schemeClr val="tx1"/>
                </a:solidFill>
                <a:latin typeface="+mn-lt"/>
                <a:ea typeface="+mn-ea"/>
                <a:cs typeface="+mn-cs"/>
              </a:rPr>
              <a:t>dispatch</a:t>
            </a:r>
            <a:r>
              <a:rPr lang="ru-RU" sz="1200" kern="1200" dirty="0" smtClean="0">
                <a:solidFill>
                  <a:schemeClr val="tx1"/>
                </a:solidFill>
                <a:latin typeface="+mn-lt"/>
                <a:ea typeface="+mn-ea"/>
                <a:cs typeface="+mn-cs"/>
              </a:rPr>
              <a:t>).</a:t>
            </a:r>
          </a:p>
          <a:p>
            <a:r>
              <a:rPr lang="ru-RU" sz="1200" kern="1200" dirty="0" smtClean="0">
                <a:solidFill>
                  <a:schemeClr val="tx1"/>
                </a:solidFill>
                <a:latin typeface="+mn-lt"/>
                <a:ea typeface="+mn-ea"/>
                <a:cs typeface="+mn-cs"/>
              </a:rPr>
              <a:t>//Он является необходимым средством обеспечения полиморфизма.</a:t>
            </a:r>
          </a:p>
          <a:p>
            <a:endParaRPr lang="en-US" sz="120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a:t>
            </a:r>
            <a:r>
              <a:rPr lang="en-US" dirty="0" err="1" smtClean="0"/>
              <a:t>msdn.microsoft.com</a:t>
            </a:r>
            <a:r>
              <a:rPr lang="en-US" dirty="0" smtClean="0"/>
              <a:t>/</a:t>
            </a:r>
            <a:r>
              <a:rPr lang="en-US" dirty="0" err="1" smtClean="0"/>
              <a:t>ru-ru</a:t>
            </a:r>
            <a:r>
              <a:rPr lang="en-US" dirty="0" smtClean="0"/>
              <a:t>/library/ms173152(v=vs.100).</a:t>
            </a:r>
            <a:r>
              <a:rPr lang="en-US" dirty="0" err="1" smtClean="0"/>
              <a:t>aspx</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42</a:t>
            </a:fld>
            <a:endParaRPr lang="en-US"/>
          </a:p>
        </p:txBody>
      </p:sp>
    </p:spTree>
    <p:extLst>
      <p:ext uri="{BB962C8B-B14F-4D97-AF65-F5344CB8AC3E}">
        <p14:creationId xmlns:p14="http://schemas.microsoft.com/office/powerpoint/2010/main" val="223560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35190" y="1777972"/>
            <a:ext cx="6285010" cy="1574828"/>
          </a:xfrm>
        </p:spPr>
        <p:txBody>
          <a:bodyPr/>
          <a:lstStyle>
            <a:lvl1pPr algn="l">
              <a:defRPr>
                <a:solidFill>
                  <a:srgbClr val="2750AB"/>
                </a:solidFill>
                <a:latin typeface="Helvetica LT Std"/>
              </a:defRPr>
            </a:lvl1pPr>
          </a:lstStyle>
          <a:p>
            <a:r>
              <a:rPr lang="en-US" dirty="0" smtClean="0"/>
              <a:t>Code.0X (Module Code)</a:t>
            </a:r>
            <a:br>
              <a:rPr lang="en-US" dirty="0" smtClean="0"/>
            </a:br>
            <a:r>
              <a:rPr lang="en-US" dirty="0" smtClean="0"/>
              <a:t>xxx (Module Name)</a:t>
            </a:r>
            <a:endParaRPr lang="en-US" dirty="0"/>
          </a:p>
        </p:txBody>
      </p:sp>
      <p:sp>
        <p:nvSpPr>
          <p:cNvPr id="9" name="Content Placeholder 8"/>
          <p:cNvSpPr>
            <a:spLocks noGrp="1"/>
          </p:cNvSpPr>
          <p:nvPr>
            <p:ph sz="quarter" idx="13" hasCustomPrompt="1"/>
          </p:nvPr>
        </p:nvSpPr>
        <p:spPr>
          <a:xfrm>
            <a:off x="2947387" y="3536923"/>
            <a:ext cx="4267200" cy="914400"/>
          </a:xfrm>
        </p:spPr>
        <p:txBody>
          <a:bodyPr>
            <a:normAutofit/>
          </a:bodyPr>
          <a:lstStyle>
            <a:lvl1pPr marL="0" indent="0">
              <a:buNone/>
              <a:defRPr kumimoji="0" lang="en-US" sz="2200" b="0" i="0" u="none" strike="noStrike" kern="1200" cap="none" spc="0" normalizeH="0" baseline="0" noProof="0" dirty="0" smtClean="0">
                <a:ln>
                  <a:noFill/>
                </a:ln>
                <a:solidFill>
                  <a:schemeClr val="tx1">
                    <a:lumMod val="75000"/>
                    <a:lumOff val="25000"/>
                  </a:schemeClr>
                </a:solidFill>
                <a:effectLst/>
                <a:uLnTx/>
                <a:uFillTx/>
                <a:latin typeface="Helvetica LT Std"/>
                <a:ea typeface="+mn-ea"/>
                <a:cs typeface="+mn-cs"/>
              </a:defRPr>
            </a:lvl1pPr>
          </a:lstStyle>
          <a:p>
            <a:pPr lvl="0"/>
            <a:r>
              <a:rPr lang="en-US" dirty="0" smtClean="0"/>
              <a:t>Resource Development Dep.</a:t>
            </a:r>
          </a:p>
          <a:p>
            <a:pPr lvl="0"/>
            <a:r>
              <a:rPr lang="en-US" dirty="0" smtClean="0"/>
              <a:t>Author: (author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226954" y="179343"/>
            <a:ext cx="4198996" cy="365130"/>
          </a:xfrm>
          <a:prstGeom prst="rect">
            <a:avLst/>
          </a:prstGeom>
        </p:spPr>
        <p:txBody>
          <a:bodyPr anchor="t">
            <a:noAutofit/>
          </a:bodyPr>
          <a:lstStyle>
            <a:lvl1pPr algn="l">
              <a:tabLst>
                <a:tab pos="8229600" algn="r"/>
              </a:tabLst>
              <a:defRPr sz="1800" b="1">
                <a:solidFill>
                  <a:srgbClr val="21438F"/>
                </a:solidFill>
                <a:latin typeface="Helvetica LT Std"/>
              </a:defRPr>
            </a:lvl1pPr>
          </a:lstStyle>
          <a:p>
            <a:r>
              <a:rPr lang="en-US" dirty="0" smtClean="0"/>
              <a:t>Click to edit Master title style</a:t>
            </a:r>
            <a:endParaRPr lang="en-US" dirty="0"/>
          </a:p>
        </p:txBody>
      </p:sp>
      <p:sp>
        <p:nvSpPr>
          <p:cNvPr id="22" name="Text Placeholder 21"/>
          <p:cNvSpPr>
            <a:spLocks noGrp="1"/>
          </p:cNvSpPr>
          <p:nvPr>
            <p:ph type="body" sz="quarter" idx="10"/>
          </p:nvPr>
        </p:nvSpPr>
        <p:spPr>
          <a:xfrm>
            <a:off x="4645025" y="179390"/>
            <a:ext cx="4235450" cy="365125"/>
          </a:xfrm>
          <a:prstGeom prst="rect">
            <a:avLst/>
          </a:prstGeom>
        </p:spPr>
        <p:txBody>
          <a:bodyPr/>
          <a:lstStyle>
            <a:lvl1pPr>
              <a:buFontTx/>
              <a:buNone/>
              <a:defRPr sz="1800">
                <a:solidFill>
                  <a:schemeClr val="tx1"/>
                </a:solidFill>
                <a:latin typeface="Helvetica LT Std"/>
              </a:defRPr>
            </a:lvl1pPr>
            <a:lvl2pPr>
              <a:buFontTx/>
              <a:buNone/>
              <a:defRPr/>
            </a:lvl2pPr>
            <a:lvl3pPr>
              <a:buFontTx/>
              <a:buNone/>
              <a:defRPr/>
            </a:lvl3pPr>
            <a:lvl4pPr>
              <a:buFontTx/>
              <a:buNone/>
              <a:defRPr/>
            </a:lvl4pPr>
            <a:lvl5pPr>
              <a:buFontTx/>
              <a:buNone/>
              <a:defRPr/>
            </a:lvl5pPr>
          </a:lstStyle>
          <a:p>
            <a:pPr lvl="0"/>
            <a:endParaRPr lang="en-US" dirty="0"/>
          </a:p>
        </p:txBody>
      </p:sp>
      <p:sp>
        <p:nvSpPr>
          <p:cNvPr id="10" name="Content Placeholder 9"/>
          <p:cNvSpPr>
            <a:spLocks noGrp="1"/>
          </p:cNvSpPr>
          <p:nvPr>
            <p:ph sz="quarter" idx="11"/>
          </p:nvPr>
        </p:nvSpPr>
        <p:spPr>
          <a:xfrm>
            <a:off x="263526" y="836615"/>
            <a:ext cx="8616950" cy="5184775"/>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None/>
              <a:tabLst/>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6945346" y="6496094"/>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6953" y="179343"/>
            <a:ext cx="8726607" cy="365130"/>
          </a:xfrm>
        </p:spPr>
        <p:txBody>
          <a:bodyPr anchor="t">
            <a:noAutofit/>
          </a:bodyPr>
          <a:lstStyle>
            <a:lvl1pPr algn="l">
              <a:tabLst>
                <a:tab pos="8229600" algn="r"/>
              </a:tabLst>
              <a:defRPr sz="1800" b="1">
                <a:solidFill>
                  <a:srgbClr val="21438F"/>
                </a:solidFill>
                <a:latin typeface="Helvetica LT Std"/>
              </a:defRPr>
            </a:lvl1pPr>
          </a:lstStyle>
          <a:p>
            <a:r>
              <a:rPr lang="en-US" dirty="0" smtClean="0"/>
              <a:t>Click to edit Master title style</a:t>
            </a:r>
            <a:endParaRPr lang="en-US" dirty="0"/>
          </a:p>
        </p:txBody>
      </p:sp>
      <p:sp>
        <p:nvSpPr>
          <p:cNvPr id="9" name="TextBox 8"/>
          <p:cNvSpPr txBox="1"/>
          <p:nvPr userDrawn="1"/>
        </p:nvSpPr>
        <p:spPr>
          <a:xfrm>
            <a:off x="6945346" y="6496094"/>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
        <p:nvSpPr>
          <p:cNvPr id="7" name="Content Placeholder 6"/>
          <p:cNvSpPr>
            <a:spLocks noGrp="1"/>
          </p:cNvSpPr>
          <p:nvPr>
            <p:ph sz="quarter" idx="10"/>
          </p:nvPr>
        </p:nvSpPr>
        <p:spPr>
          <a:xfrm>
            <a:off x="304800" y="762000"/>
            <a:ext cx="8610600" cy="5334000"/>
          </a:xfrm>
        </p:spPr>
        <p:txBody>
          <a:bodyPr/>
          <a:lstStyle>
            <a:lvl1pPr>
              <a:buFont typeface="Wingdings" pitchFamily="2" charset="2"/>
              <a:buChar char="§"/>
              <a:defRPr sz="1800">
                <a:latin typeface="Helvetica LT Std"/>
              </a:defRPr>
            </a:lvl1pPr>
            <a:lvl2pPr>
              <a:defRPr sz="1800">
                <a:latin typeface="Helvetica LT Std"/>
              </a:defRPr>
            </a:lvl2pPr>
            <a:lvl3pPr>
              <a:defRPr sz="1600">
                <a:latin typeface="Helvetica LT Std"/>
              </a:defRPr>
            </a:lvl3pPr>
            <a:lvl4pPr>
              <a:defRPr sz="1400">
                <a:latin typeface="Helvetica LT Std"/>
              </a:defRPr>
            </a:lvl4pPr>
            <a:lvl5pPr>
              <a:defRPr sz="1400">
                <a:latin typeface="Helvetica LT St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2938151" y="2176487"/>
            <a:ext cx="4876800" cy="1222375"/>
          </a:xfrm>
        </p:spPr>
        <p:txBody>
          <a:bodyPr/>
          <a:lstStyle>
            <a:lvl1pPr algn="l">
              <a:defRPr sz="4000">
                <a:solidFill>
                  <a:srgbClr val="2750AB"/>
                </a:solidFill>
                <a:latin typeface="Helvetica LT Std"/>
              </a:defRPr>
            </a:lvl1pPr>
          </a:lstStyle>
          <a:p>
            <a:r>
              <a:rPr lang="en-US" dirty="0" smtClean="0"/>
              <a:t>Thanks for Your Attention</a:t>
            </a:r>
            <a:endParaRPr lang="en-US" dirty="0"/>
          </a:p>
        </p:txBody>
      </p:sp>
      <p:sp>
        <p:nvSpPr>
          <p:cNvPr id="16" name="Subtitle 2"/>
          <p:cNvSpPr>
            <a:spLocks noGrp="1"/>
          </p:cNvSpPr>
          <p:nvPr>
            <p:ph type="subTitle" idx="1" hasCustomPrompt="1"/>
          </p:nvPr>
        </p:nvSpPr>
        <p:spPr>
          <a:xfrm>
            <a:off x="2947387" y="3425419"/>
            <a:ext cx="5750582" cy="951344"/>
          </a:xfrm>
        </p:spPr>
        <p:txBody>
          <a:bodyPr>
            <a:normAutofit/>
          </a:bodyPr>
          <a:lstStyle>
            <a:lvl1pPr marL="0" indent="0" algn="l">
              <a:buNone/>
              <a:defRPr sz="2000" b="0">
                <a:solidFill>
                  <a:schemeClr val="tx1">
                    <a:lumMod val="75000"/>
                    <a:lumOff val="25000"/>
                  </a:schemeClr>
                </a:solidFill>
                <a:latin typeface="Helvetica LT St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Resource Development Dep.</a:t>
            </a:r>
          </a:p>
          <a:p>
            <a:pPr lvl="0"/>
            <a:r>
              <a:rPr lang="en-US" dirty="0" smtClean="0"/>
              <a:t>Author: (author name)</a:t>
            </a:r>
          </a:p>
        </p:txBody>
      </p:sp>
    </p:spTree>
    <p:extLst>
      <p:ext uri="{BB962C8B-B14F-4D97-AF65-F5344CB8AC3E}">
        <p14:creationId xmlns:p14="http://schemas.microsoft.com/office/powerpoint/2010/main" val="1265940498"/>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Code.0X (Module Code)</a:t>
            </a:r>
            <a:br>
              <a:rPr lang="en-US" dirty="0" smtClean="0"/>
            </a:br>
            <a:r>
              <a:rPr lang="en-US" dirty="0" smtClean="0"/>
              <a:t>xxx (Module Name)</a:t>
            </a:r>
          </a:p>
        </p:txBody>
      </p:sp>
      <p:sp>
        <p:nvSpPr>
          <p:cNvPr id="1027"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1200" b="1">
                <a:solidFill>
                  <a:srgbClr val="21438F"/>
                </a:solidFill>
                <a:latin typeface="+mn-lt"/>
              </a:defRPr>
            </a:lvl1pPr>
          </a:lstStyle>
          <a:p>
            <a:pPr>
              <a:defRPr/>
            </a:pPr>
            <a:fld id="{90FB4697-DEFA-4505-9161-880F1932378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63" r:id="rId2"/>
    <p:sldLayoutId id="2147483664" r:id="rId3"/>
    <p:sldLayoutId id="2147483665" r:id="rId4"/>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t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t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t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hyperlink" Target="http://sergeyteplyakov.blogspot.com/2014/08/interface-segregation-principle.html" TargetMode="External"/><Relationship Id="rId4" Type="http://schemas.openxmlformats.org/officeDocument/2006/relationships/hyperlink" Target="http://sergeyteplyakov.blogspot.com/2014/11/di-vs-dip-vs-ioc.html"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1371600"/>
            <a:ext cx="6477000" cy="2438400"/>
          </a:xfrm>
        </p:spPr>
        <p:txBody>
          <a:bodyPr/>
          <a:lstStyle/>
          <a:p>
            <a:r>
              <a:rPr lang="ru-RU" sz="4000" dirty="0" smtClean="0"/>
              <a:t>Инкапсуляция. Наследование. Полиморфизм.</a:t>
            </a:r>
            <a:endParaRPr lang="en-US" sz="4000" dirty="0"/>
          </a:p>
        </p:txBody>
      </p:sp>
      <p:sp>
        <p:nvSpPr>
          <p:cNvPr id="3" name="Content Placeholder 5"/>
          <p:cNvSpPr>
            <a:spLocks noGrp="1"/>
          </p:cNvSpPr>
          <p:nvPr>
            <p:ph sz="quarter" idx="13"/>
          </p:nvPr>
        </p:nvSpPr>
        <p:spPr>
          <a:xfrm>
            <a:off x="2895600" y="3810000"/>
            <a:ext cx="5562600" cy="1568477"/>
          </a:xfrm>
        </p:spPr>
        <p:txBody>
          <a:bodyPr>
            <a:normAutofit/>
          </a:bodyPr>
          <a:lstStyle/>
          <a:p>
            <a:r>
              <a:rPr lang="ru-RU" dirty="0" smtClean="0"/>
              <a:t>БГУ, ММФ, кафедра веб-технологий и компьютерного моделирования</a:t>
            </a:r>
          </a:p>
          <a:p>
            <a:r>
              <a:rPr lang="ru-RU" dirty="0" smtClean="0"/>
              <a:t>Автор: Кравчук Анжелика Ивановна</a:t>
            </a:r>
            <a:endParaRPr lang="en-US"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Что такое свойство?</a:t>
            </a:r>
          </a:p>
        </p:txBody>
      </p:sp>
      <p:grpSp>
        <p:nvGrpSpPr>
          <p:cNvPr id="223" name="Group 223"/>
          <p:cNvGrpSpPr/>
          <p:nvPr/>
        </p:nvGrpSpPr>
        <p:grpSpPr>
          <a:xfrm>
            <a:off x="3581400" y="1066800"/>
            <a:ext cx="2209800" cy="1600200"/>
            <a:chOff x="0" y="0"/>
            <a:chExt cx="2209800" cy="1600200"/>
          </a:xfrm>
        </p:grpSpPr>
        <p:sp>
          <p:nvSpPr>
            <p:cNvPr id="221" name="Shape 221"/>
            <p:cNvSpPr/>
            <p:nvPr/>
          </p:nvSpPr>
          <p:spPr>
            <a:xfrm>
              <a:off x="0" y="0"/>
              <a:ext cx="2209800" cy="1600200"/>
            </a:xfrm>
            <a:prstGeom prst="roundRect">
              <a:avLst>
                <a:gd name="adj" fmla="val 16667"/>
              </a:avLst>
            </a:prstGeom>
            <a:solidFill>
              <a:srgbClr val="D5FFF1"/>
            </a:solidFill>
            <a:ln w="12700" cap="flat">
              <a:noFill/>
              <a:miter lim="400000"/>
            </a:ln>
            <a:effectLst>
              <a:outerShdw blurRad="50800" dist="27940" dir="5400000" rotWithShape="0">
                <a:srgbClr val="000000">
                  <a:alpha val="32000"/>
                </a:srgbClr>
              </a:outerShdw>
            </a:effectLst>
          </p:spPr>
          <p:txBody>
            <a:bodyPr wrap="square" lIns="0" tIns="0" rIns="0" bIns="0" numCol="1" anchor="t">
              <a:noAutofit/>
            </a:bodyPr>
            <a:lstStyle/>
            <a:p>
              <a:pPr lvl="0" algn="ctr"/>
              <a:endParaRPr/>
            </a:p>
          </p:txBody>
        </p:sp>
        <p:sp>
          <p:nvSpPr>
            <p:cNvPr id="222" name="Shape 222"/>
            <p:cNvSpPr/>
            <p:nvPr/>
          </p:nvSpPr>
          <p:spPr>
            <a:xfrm>
              <a:off x="78114" y="78114"/>
              <a:ext cx="2053572" cy="64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dirty="0">
                  <a:latin typeface="+mn-lt"/>
                </a:rPr>
                <a:t>Свойство</a:t>
              </a:r>
            </a:p>
            <a:p>
              <a:pPr lvl="0" algn="ctr"/>
              <a:endParaRPr dirty="0"/>
            </a:p>
          </p:txBody>
        </p:sp>
      </p:grpSp>
      <p:grpSp>
        <p:nvGrpSpPr>
          <p:cNvPr id="226" name="Group 226"/>
          <p:cNvGrpSpPr/>
          <p:nvPr/>
        </p:nvGrpSpPr>
        <p:grpSpPr>
          <a:xfrm>
            <a:off x="3733800" y="1600200"/>
            <a:ext cx="1949826" cy="381000"/>
            <a:chOff x="0" y="0"/>
            <a:chExt cx="1949825" cy="381000"/>
          </a:xfrm>
        </p:grpSpPr>
        <p:sp>
          <p:nvSpPr>
            <p:cNvPr id="224" name="Shape 224"/>
            <p:cNvSpPr/>
            <p:nvPr/>
          </p:nvSpPr>
          <p:spPr>
            <a:xfrm>
              <a:off x="0" y="0"/>
              <a:ext cx="1949825" cy="3810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225" name="Shape 225"/>
            <p:cNvSpPr/>
            <p:nvPr/>
          </p:nvSpPr>
          <p:spPr>
            <a:xfrm>
              <a:off x="18598" y="52001"/>
              <a:ext cx="1912628"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a:solidFill>
                    <a:srgbClr val="FFFFFF"/>
                  </a:solidFill>
                  <a:latin typeface="+mn-lt"/>
                </a:rPr>
                <a:t>get аксессор</a:t>
              </a:r>
            </a:p>
          </p:txBody>
        </p:sp>
      </p:grpSp>
      <p:grpSp>
        <p:nvGrpSpPr>
          <p:cNvPr id="229" name="Group 229"/>
          <p:cNvGrpSpPr/>
          <p:nvPr/>
        </p:nvGrpSpPr>
        <p:grpSpPr>
          <a:xfrm>
            <a:off x="3733800" y="2133600"/>
            <a:ext cx="1949826" cy="381000"/>
            <a:chOff x="0" y="0"/>
            <a:chExt cx="1949825" cy="381000"/>
          </a:xfrm>
        </p:grpSpPr>
        <p:sp>
          <p:nvSpPr>
            <p:cNvPr id="227" name="Shape 227"/>
            <p:cNvSpPr/>
            <p:nvPr/>
          </p:nvSpPr>
          <p:spPr>
            <a:xfrm>
              <a:off x="0" y="0"/>
              <a:ext cx="1949825" cy="3810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228" name="Shape 228"/>
            <p:cNvSpPr/>
            <p:nvPr/>
          </p:nvSpPr>
          <p:spPr>
            <a:xfrm>
              <a:off x="18598" y="52001"/>
              <a:ext cx="1912628"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a:solidFill>
                    <a:srgbClr val="FFFFFF"/>
                  </a:solidFill>
                  <a:latin typeface="+mn-lt"/>
                </a:rPr>
                <a:t>set аксессор</a:t>
              </a:r>
            </a:p>
          </p:txBody>
        </p:sp>
      </p:grpSp>
      <p:grpSp>
        <p:nvGrpSpPr>
          <p:cNvPr id="232" name="Group 232"/>
          <p:cNvGrpSpPr/>
          <p:nvPr/>
        </p:nvGrpSpPr>
        <p:grpSpPr>
          <a:xfrm>
            <a:off x="533400" y="1066800"/>
            <a:ext cx="2209800" cy="762001"/>
            <a:chOff x="0" y="0"/>
            <a:chExt cx="2209800" cy="762000"/>
          </a:xfrm>
        </p:grpSpPr>
        <p:sp>
          <p:nvSpPr>
            <p:cNvPr id="230" name="Shape 230"/>
            <p:cNvSpPr/>
            <p:nvPr/>
          </p:nvSpPr>
          <p:spPr>
            <a:xfrm>
              <a:off x="0" y="0"/>
              <a:ext cx="22098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ctr"/>
              <a:endParaRPr/>
            </a:p>
          </p:txBody>
        </p:sp>
        <p:sp>
          <p:nvSpPr>
            <p:cNvPr id="231" name="Shape 231"/>
            <p:cNvSpPr/>
            <p:nvPr/>
          </p:nvSpPr>
          <p:spPr>
            <a:xfrm>
              <a:off x="37198" y="37197"/>
              <a:ext cx="2135404" cy="646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lvl="0"/>
              <a:r>
                <a:rPr dirty="0">
                  <a:latin typeface="+mn-lt"/>
                </a:rPr>
                <a:t>Поле-подобный синтаксис </a:t>
              </a:r>
            </a:p>
          </p:txBody>
        </p:sp>
      </p:grpSp>
      <p:grpSp>
        <p:nvGrpSpPr>
          <p:cNvPr id="235" name="Group 235"/>
          <p:cNvGrpSpPr/>
          <p:nvPr/>
        </p:nvGrpSpPr>
        <p:grpSpPr>
          <a:xfrm>
            <a:off x="6629400" y="1143000"/>
            <a:ext cx="2209800" cy="762001"/>
            <a:chOff x="0" y="0"/>
            <a:chExt cx="2209800" cy="762000"/>
          </a:xfrm>
        </p:grpSpPr>
        <p:sp>
          <p:nvSpPr>
            <p:cNvPr id="233" name="Shape 233"/>
            <p:cNvSpPr/>
            <p:nvPr/>
          </p:nvSpPr>
          <p:spPr>
            <a:xfrm>
              <a:off x="0" y="0"/>
              <a:ext cx="22098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ctr"/>
              <a:endParaRPr/>
            </a:p>
          </p:txBody>
        </p:sp>
        <p:sp>
          <p:nvSpPr>
            <p:cNvPr id="234" name="Shape 234"/>
            <p:cNvSpPr/>
            <p:nvPr/>
          </p:nvSpPr>
          <p:spPr>
            <a:xfrm>
              <a:off x="37198" y="37197"/>
              <a:ext cx="2135404" cy="646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lvl="0"/>
              <a:r>
                <a:rPr dirty="0">
                  <a:latin typeface="+mn-lt"/>
                </a:rPr>
                <a:t>Методо-подобное поведение</a:t>
              </a:r>
            </a:p>
          </p:txBody>
        </p:sp>
      </p:grpSp>
      <p:grpSp>
        <p:nvGrpSpPr>
          <p:cNvPr id="238" name="Group 238"/>
          <p:cNvGrpSpPr/>
          <p:nvPr/>
        </p:nvGrpSpPr>
        <p:grpSpPr>
          <a:xfrm>
            <a:off x="533400" y="4038600"/>
            <a:ext cx="5029200" cy="685800"/>
            <a:chOff x="0" y="0"/>
            <a:chExt cx="5029200" cy="685800"/>
          </a:xfrm>
        </p:grpSpPr>
        <p:sp>
          <p:nvSpPr>
            <p:cNvPr id="236" name="Shape 236"/>
            <p:cNvSpPr/>
            <p:nvPr/>
          </p:nvSpPr>
          <p:spPr>
            <a:xfrm>
              <a:off x="0" y="0"/>
              <a:ext cx="50292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237" name="Shape 237"/>
            <p:cNvSpPr/>
            <p:nvPr/>
          </p:nvSpPr>
          <p:spPr>
            <a:xfrm>
              <a:off x="33477" y="204400"/>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контролируемый доступ к полями</a:t>
              </a:r>
            </a:p>
          </p:txBody>
        </p:sp>
      </p:grpSp>
      <p:grpSp>
        <p:nvGrpSpPr>
          <p:cNvPr id="241" name="Group 241"/>
          <p:cNvGrpSpPr/>
          <p:nvPr/>
        </p:nvGrpSpPr>
        <p:grpSpPr>
          <a:xfrm>
            <a:off x="533400" y="4800600"/>
            <a:ext cx="5029200" cy="685800"/>
            <a:chOff x="0" y="0"/>
            <a:chExt cx="5029200" cy="685800"/>
          </a:xfrm>
        </p:grpSpPr>
        <p:sp>
          <p:nvSpPr>
            <p:cNvPr id="239" name="Shape 239"/>
            <p:cNvSpPr/>
            <p:nvPr/>
          </p:nvSpPr>
          <p:spPr>
            <a:xfrm>
              <a:off x="0" y="0"/>
              <a:ext cx="50292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240" name="Shape 240"/>
            <p:cNvSpPr/>
            <p:nvPr/>
          </p:nvSpPr>
          <p:spPr>
            <a:xfrm>
              <a:off x="33477" y="204400"/>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проверку данных</a:t>
              </a:r>
            </a:p>
          </p:txBody>
        </p:sp>
      </p:grpSp>
      <p:grpSp>
        <p:nvGrpSpPr>
          <p:cNvPr id="244" name="Group 244"/>
          <p:cNvGrpSpPr/>
          <p:nvPr/>
        </p:nvGrpSpPr>
        <p:grpSpPr>
          <a:xfrm>
            <a:off x="533400" y="3276600"/>
            <a:ext cx="5029200" cy="609600"/>
            <a:chOff x="0" y="0"/>
            <a:chExt cx="5029200" cy="609600"/>
          </a:xfrm>
        </p:grpSpPr>
        <p:sp>
          <p:nvSpPr>
            <p:cNvPr id="242" name="Shape 242"/>
            <p:cNvSpPr/>
            <p:nvPr/>
          </p:nvSpPr>
          <p:spPr>
            <a:xfrm>
              <a:off x="0" y="0"/>
              <a:ext cx="5029200" cy="6096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243" name="Shape 243"/>
            <p:cNvSpPr/>
            <p:nvPr/>
          </p:nvSpPr>
          <p:spPr>
            <a:xfrm>
              <a:off x="29757" y="166301"/>
              <a:ext cx="496968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dirty="0">
                  <a:solidFill>
                    <a:srgbClr val="FFFFFF"/>
                  </a:solidFill>
                  <a:latin typeface="+mn-lt"/>
                </a:rPr>
                <a:t>Свойства позволяют осуществлять </a:t>
              </a:r>
            </a:p>
          </p:txBody>
        </p:sp>
      </p:grpSp>
      <p:grpSp>
        <p:nvGrpSpPr>
          <p:cNvPr id="247" name="Group 247"/>
          <p:cNvGrpSpPr/>
          <p:nvPr/>
        </p:nvGrpSpPr>
        <p:grpSpPr>
          <a:xfrm>
            <a:off x="533400" y="5562600"/>
            <a:ext cx="5029200" cy="685800"/>
            <a:chOff x="0" y="0"/>
            <a:chExt cx="5029200" cy="685800"/>
          </a:xfrm>
        </p:grpSpPr>
        <p:sp>
          <p:nvSpPr>
            <p:cNvPr id="245" name="Shape 245"/>
            <p:cNvSpPr/>
            <p:nvPr/>
          </p:nvSpPr>
          <p:spPr>
            <a:xfrm>
              <a:off x="0" y="0"/>
              <a:ext cx="50292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246" name="Shape 246"/>
            <p:cNvSpPr/>
            <p:nvPr/>
          </p:nvSpPr>
          <p:spPr>
            <a:xfrm>
              <a:off x="33477" y="204400"/>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контроль чтения/записи</a:t>
              </a:r>
            </a:p>
          </p:txBody>
        </p:sp>
      </p:grpSp>
      <p:pic>
        <p:nvPicPr>
          <p:cNvPr id="248" name="image4.png" descr="C:\Users\mike\Pictures\MSL PNG Library\arrow01_01.png"/>
          <p:cNvPicPr/>
          <p:nvPr/>
        </p:nvPicPr>
        <p:blipFill>
          <a:blip r:embed="rId3">
            <a:extLst/>
          </a:blip>
          <a:stretch>
            <a:fillRect/>
          </a:stretch>
        </p:blipFill>
        <p:spPr>
          <a:xfrm>
            <a:off x="2286000" y="1600200"/>
            <a:ext cx="1242813" cy="901975"/>
          </a:xfrm>
          <a:prstGeom prst="rect">
            <a:avLst/>
          </a:prstGeom>
          <a:ln w="12700">
            <a:miter lim="400000"/>
          </a:ln>
        </p:spPr>
      </p:pic>
      <p:pic>
        <p:nvPicPr>
          <p:cNvPr id="249" name="image4.png" descr="C:\Users\mike\Pictures\MSL PNG Library\arrow01_01.png"/>
          <p:cNvPicPr/>
          <p:nvPr/>
        </p:nvPicPr>
        <p:blipFill>
          <a:blip r:embed="rId3">
            <a:extLst/>
          </a:blip>
          <a:stretch>
            <a:fillRect/>
          </a:stretch>
        </p:blipFill>
        <p:spPr>
          <a:xfrm rot="10800000" flipV="1">
            <a:off x="5791200" y="1600200"/>
            <a:ext cx="1242813" cy="926826"/>
          </a:xfrm>
          <a:prstGeom prst="rect">
            <a:avLst/>
          </a:prstGeom>
          <a:ln w="12700">
            <a:miter lim="400000"/>
          </a:ln>
        </p:spPr>
      </p:pic>
    </p:spTree>
    <p:extLst>
      <p:ext uri="{BB962C8B-B14F-4D97-AF65-F5344CB8AC3E}">
        <p14:creationId xmlns:p14="http://schemas.microsoft.com/office/powerpoint/2010/main" val="2880562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Factory </a:t>
            </a:r>
            <a:r>
              <a:rPr lang="en-US" dirty="0" smtClean="0"/>
              <a:t>Method</a:t>
            </a:r>
            <a:r>
              <a:rPr lang="ru-RU" dirty="0" smtClean="0"/>
              <a:t> </a:t>
            </a:r>
            <a:r>
              <a:rPr lang="en-US" dirty="0" err="1" smtClean="0"/>
              <a:t>vs</a:t>
            </a:r>
            <a:r>
              <a:rPr lang="en-US" dirty="0" smtClean="0"/>
              <a:t> </a:t>
            </a:r>
            <a:r>
              <a:rPr lang="en-US" dirty="0"/>
              <a:t>Abstract factory</a:t>
            </a:r>
            <a:r>
              <a:rPr lang="en-US" dirty="0" smtClean="0"/>
              <a:t> </a:t>
            </a:r>
            <a:endParaRPr lang="ru-RU" dirty="0"/>
          </a:p>
        </p:txBody>
      </p:sp>
      <p:graphicFrame>
        <p:nvGraphicFramePr>
          <p:cNvPr id="4" name="Объект 3"/>
          <p:cNvGraphicFramePr>
            <a:graphicFrameLocks noGrp="1"/>
          </p:cNvGraphicFramePr>
          <p:nvPr>
            <p:ph sz="quarter" idx="10"/>
            <p:extLst>
              <p:ext uri="{D42A27DB-BD31-4B8C-83A1-F6EECF244321}">
                <p14:modId xmlns:p14="http://schemas.microsoft.com/office/powerpoint/2010/main" val="2630943933"/>
              </p:ext>
            </p:extLst>
          </p:nvPr>
        </p:nvGraphicFramePr>
        <p:xfrm>
          <a:off x="304800" y="762002"/>
          <a:ext cx="8610600" cy="3622157"/>
        </p:xfrm>
        <a:graphic>
          <a:graphicData uri="http://schemas.openxmlformats.org/drawingml/2006/table">
            <a:tbl>
              <a:tblPr firstRow="1">
                <a:tableStyleId>{5C22544A-7EE6-4342-B048-85BDC9FD1C3A}</a:tableStyleId>
              </a:tblPr>
              <a:tblGrid>
                <a:gridCol w="4344086"/>
                <a:gridCol w="4266514"/>
              </a:tblGrid>
              <a:tr h="595423">
                <a:tc>
                  <a:txBody>
                    <a:bodyPr/>
                    <a:lstStyle/>
                    <a:p>
                      <a:pPr algn="ctr"/>
                      <a:r>
                        <a:rPr lang="ru-RU" sz="2000" dirty="0">
                          <a:effectLst/>
                        </a:rPr>
                        <a:t>Абстрактная фабрика</a:t>
                      </a:r>
                      <a:endParaRPr lang="ru-RU" sz="2000" b="1" dirty="0">
                        <a:effectLst/>
                      </a:endParaRPr>
                    </a:p>
                  </a:txBody>
                  <a:tcPr marL="93088" marR="93088" anchor="ctr"/>
                </a:tc>
                <a:tc>
                  <a:txBody>
                    <a:bodyPr/>
                    <a:lstStyle/>
                    <a:p>
                      <a:pPr algn="ctr"/>
                      <a:r>
                        <a:rPr lang="ru-RU" sz="2000" u="none" strike="noStrike" dirty="0">
                          <a:effectLst/>
                        </a:rPr>
                        <a:t>Фабричный метод</a:t>
                      </a:r>
                      <a:endParaRPr lang="ru-RU" sz="2000" b="1" dirty="0">
                        <a:effectLst/>
                      </a:endParaRPr>
                    </a:p>
                  </a:txBody>
                  <a:tcPr marL="93088" marR="93088" anchor="ctr"/>
                </a:tc>
              </a:tr>
              <a:tr h="1080976">
                <a:tc>
                  <a:txBody>
                    <a:bodyPr/>
                    <a:lstStyle/>
                    <a:p>
                      <a:r>
                        <a:rPr lang="ru-RU" sz="2000" dirty="0">
                          <a:effectLst/>
                        </a:rPr>
                        <a:t>Порождает семейство объектов с определенными </a:t>
                      </a:r>
                      <a:r>
                        <a:rPr lang="ru-RU" sz="2000" dirty="0" smtClean="0">
                          <a:effectLst/>
                        </a:rPr>
                        <a:t>интерфейсами</a:t>
                      </a:r>
                      <a:endParaRPr lang="ru-RU" sz="2000" dirty="0">
                        <a:effectLst/>
                      </a:endParaRPr>
                    </a:p>
                  </a:txBody>
                  <a:tcPr marL="48483" marR="48483" marT="19050" marB="19050" anchor="ctr"/>
                </a:tc>
                <a:tc>
                  <a:txBody>
                    <a:bodyPr/>
                    <a:lstStyle/>
                    <a:p>
                      <a:r>
                        <a:rPr lang="ru-RU" sz="2000" dirty="0">
                          <a:effectLst/>
                        </a:rPr>
                        <a:t>Порождает один объект с определенным </a:t>
                      </a:r>
                      <a:r>
                        <a:rPr lang="ru-RU" sz="2000" dirty="0" smtClean="0">
                          <a:effectLst/>
                        </a:rPr>
                        <a:t>интерфейсом</a:t>
                      </a:r>
                      <a:endParaRPr lang="ru-RU" sz="2000" dirty="0">
                        <a:effectLst/>
                      </a:endParaRPr>
                    </a:p>
                  </a:txBody>
                  <a:tcPr marL="48483" marR="48483" marT="19050" marB="19050" anchor="ctr"/>
                </a:tc>
              </a:tr>
              <a:tr h="990600">
                <a:tc>
                  <a:txBody>
                    <a:bodyPr/>
                    <a:lstStyle/>
                    <a:p>
                      <a:r>
                        <a:rPr lang="ru-RU" sz="2000" dirty="0">
                          <a:effectLst/>
                        </a:rPr>
                        <a:t>Интерфейс, реализуемый </a:t>
                      </a:r>
                      <a:r>
                        <a:rPr lang="ru-RU" sz="2000" dirty="0" smtClean="0">
                          <a:effectLst/>
                        </a:rPr>
                        <a:t>классами</a:t>
                      </a:r>
                      <a:endParaRPr lang="ru-RU" sz="2000" dirty="0">
                        <a:effectLst/>
                      </a:endParaRPr>
                    </a:p>
                  </a:txBody>
                  <a:tcPr marL="48483" marR="48483" marT="19050" marB="19050" anchor="ctr"/>
                </a:tc>
                <a:tc>
                  <a:txBody>
                    <a:bodyPr/>
                    <a:lstStyle/>
                    <a:p>
                      <a:r>
                        <a:rPr lang="ru-RU" sz="2000" dirty="0">
                          <a:effectLst/>
                        </a:rPr>
                        <a:t>Метод класса, который переопределяется </a:t>
                      </a:r>
                      <a:r>
                        <a:rPr lang="ru-RU" sz="2000" dirty="0" smtClean="0">
                          <a:effectLst/>
                        </a:rPr>
                        <a:t>потомками</a:t>
                      </a:r>
                      <a:endParaRPr lang="ru-RU" sz="2000" dirty="0">
                        <a:effectLst/>
                      </a:endParaRPr>
                    </a:p>
                  </a:txBody>
                  <a:tcPr marL="48483" marR="48483" marT="19050" marB="19050" anchor="ctr"/>
                </a:tc>
              </a:tr>
              <a:tr h="955158">
                <a:tc>
                  <a:txBody>
                    <a:bodyPr/>
                    <a:lstStyle/>
                    <a:p>
                      <a:r>
                        <a:rPr lang="ru-RU" sz="2000" dirty="0">
                          <a:effectLst/>
                        </a:rPr>
                        <a:t>Скрывает реализацию семейства </a:t>
                      </a:r>
                      <a:r>
                        <a:rPr lang="ru-RU" sz="2000" dirty="0" smtClean="0">
                          <a:effectLst/>
                        </a:rPr>
                        <a:t>объектов</a:t>
                      </a:r>
                      <a:endParaRPr lang="ru-RU" sz="2000" dirty="0">
                        <a:effectLst/>
                      </a:endParaRPr>
                    </a:p>
                  </a:txBody>
                  <a:tcPr marL="48483" marR="48483" marT="19050" marB="19050" anchor="ctr"/>
                </a:tc>
                <a:tc>
                  <a:txBody>
                    <a:bodyPr/>
                    <a:lstStyle/>
                    <a:p>
                      <a:r>
                        <a:rPr lang="ru-RU" sz="2000" dirty="0">
                          <a:effectLst/>
                        </a:rPr>
                        <a:t>Скрывает реализацию </a:t>
                      </a:r>
                      <a:r>
                        <a:rPr lang="ru-RU" sz="2000" dirty="0" smtClean="0">
                          <a:effectLst/>
                        </a:rPr>
                        <a:t>объекта</a:t>
                      </a:r>
                      <a:endParaRPr lang="ru-RU" sz="2000" dirty="0">
                        <a:effectLst/>
                      </a:endParaRPr>
                    </a:p>
                  </a:txBody>
                  <a:tcPr marL="48483" marR="48483" marT="19050" marB="19050" anchor="ctr"/>
                </a:tc>
              </a:tr>
            </a:tbl>
          </a:graphicData>
        </a:graphic>
      </p:graphicFrame>
    </p:spTree>
    <p:extLst>
      <p:ext uri="{BB962C8B-B14F-4D97-AF65-F5344CB8AC3E}">
        <p14:creationId xmlns:p14="http://schemas.microsoft.com/office/powerpoint/2010/main" val="31150646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Шаблон </a:t>
            </a:r>
            <a:r>
              <a:rPr lang="ru-RU" dirty="0"/>
              <a:t>проектирования </a:t>
            </a:r>
            <a:r>
              <a:rPr lang="arn-CL" dirty="0"/>
              <a:t>Decorator / Wrapper </a:t>
            </a:r>
            <a:r>
              <a:rPr lang="ru-RU" dirty="0" smtClean="0"/>
              <a:t>(декоратор, обертка)</a:t>
            </a:r>
            <a:endParaRPr lang="ru-RU" dirty="0"/>
          </a:p>
        </p:txBody>
      </p:sp>
      <p:sp>
        <p:nvSpPr>
          <p:cNvPr id="4" name="Скругленный прямоугольник 3"/>
          <p:cNvSpPr/>
          <p:nvPr/>
        </p:nvSpPr>
        <p:spPr bwMode="auto">
          <a:xfrm>
            <a:off x="304800" y="990600"/>
            <a:ext cx="8610600" cy="5029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smtClean="0"/>
              <a:t>Тип</a:t>
            </a:r>
            <a:r>
              <a:rPr lang="en-US" dirty="0" smtClean="0"/>
              <a:t>: </a:t>
            </a:r>
            <a:r>
              <a:rPr lang="ru-RU" dirty="0"/>
              <a:t>с</a:t>
            </a:r>
            <a:r>
              <a:rPr lang="ru-RU" dirty="0" smtClean="0"/>
              <a:t>труктурный </a:t>
            </a:r>
            <a:r>
              <a:rPr lang="ru-RU" dirty="0"/>
              <a:t>шаблон проектирования (</a:t>
            </a:r>
            <a:r>
              <a:rPr lang="arn-CL" dirty="0" smtClean="0"/>
              <a:t>Structural)</a:t>
            </a:r>
            <a:endParaRPr lang="ru-RU" dirty="0"/>
          </a:p>
          <a:p>
            <a:pPr algn="just"/>
            <a:r>
              <a:rPr lang="ru-RU" b="1" dirty="0" smtClean="0"/>
              <a:t>Описание: </a:t>
            </a:r>
          </a:p>
          <a:p>
            <a:pPr marL="285750" indent="-285750" algn="just">
              <a:buFont typeface="Arial" pitchFamily="34" charset="0"/>
              <a:buChar char="•"/>
            </a:pPr>
            <a:r>
              <a:rPr lang="ru-RU" dirty="0" smtClean="0"/>
              <a:t>предназначен </a:t>
            </a:r>
            <a:r>
              <a:rPr lang="ru-RU" dirty="0"/>
              <a:t>для динамического добавления объекту новой </a:t>
            </a:r>
            <a:r>
              <a:rPr lang="ru-RU" dirty="0" smtClean="0"/>
              <a:t>функциональности, является </a:t>
            </a:r>
            <a:r>
              <a:rPr lang="ru-RU" dirty="0"/>
              <a:t>гибкой альтернативой механизму наследования, в том числе и </a:t>
            </a:r>
            <a:r>
              <a:rPr lang="ru-RU" dirty="0" smtClean="0"/>
              <a:t>множественного</a:t>
            </a:r>
          </a:p>
          <a:p>
            <a:pPr algn="just"/>
            <a:r>
              <a:rPr lang="ru-RU" b="1" dirty="0" smtClean="0"/>
              <a:t>Шаблон </a:t>
            </a:r>
            <a:r>
              <a:rPr lang="ru-RU" b="1" dirty="0"/>
              <a:t>используется в случаях если:</a:t>
            </a:r>
          </a:p>
          <a:p>
            <a:pPr marL="285750" indent="-285750" algn="just">
              <a:buFont typeface="Arial" pitchFamily="34" charset="0"/>
              <a:buChar char="•"/>
            </a:pPr>
            <a:r>
              <a:rPr lang="ru-RU" dirty="0"/>
              <a:t>динамически и прозрачно для клиента изменять функциональность </a:t>
            </a:r>
            <a:r>
              <a:rPr lang="ru-RU" dirty="0" smtClean="0"/>
              <a:t>объекта</a:t>
            </a:r>
          </a:p>
          <a:p>
            <a:pPr marL="285750" indent="-285750" algn="just">
              <a:buFont typeface="Arial" pitchFamily="34" charset="0"/>
              <a:buChar char="•"/>
            </a:pPr>
            <a:r>
              <a:rPr lang="ru-RU" dirty="0" smtClean="0"/>
              <a:t>(</a:t>
            </a:r>
            <a:r>
              <a:rPr lang="ru-RU" dirty="0"/>
              <a:t>или) реализовать небольшую функциональность, которая в дальнейшем может быть </a:t>
            </a:r>
            <a:r>
              <a:rPr lang="ru-RU" dirty="0" smtClean="0"/>
              <a:t>исключена</a:t>
            </a:r>
            <a:endParaRPr lang="ru-RU" dirty="0"/>
          </a:p>
          <a:p>
            <a:pPr marL="285750" indent="-285750" algn="just">
              <a:buFont typeface="Arial" pitchFamily="34" charset="0"/>
              <a:buChar char="•"/>
            </a:pPr>
            <a:r>
              <a:rPr lang="ru-RU" dirty="0"/>
              <a:t>(или) уменьшить число классов, получающихся в результате использования </a:t>
            </a:r>
            <a:r>
              <a:rPr lang="ru-RU" dirty="0" smtClean="0"/>
              <a:t>наследования</a:t>
            </a:r>
            <a:endParaRPr lang="ru-RU" dirty="0"/>
          </a:p>
          <a:p>
            <a:pPr marL="285750" indent="-285750" algn="just">
              <a:buFont typeface="Arial" pitchFamily="34" charset="0"/>
              <a:buChar char="•"/>
            </a:pPr>
            <a:r>
              <a:rPr lang="ru-RU" dirty="0"/>
              <a:t>(или) добавить функциональность классу, от </a:t>
            </a:r>
            <a:r>
              <a:rPr lang="ru-RU" dirty="0" smtClean="0"/>
              <a:t>которого </a:t>
            </a:r>
            <a:r>
              <a:rPr lang="ru-RU" dirty="0"/>
              <a:t>невозможно </a:t>
            </a:r>
            <a:r>
              <a:rPr lang="ru-RU" dirty="0" smtClean="0"/>
              <a:t>наследоваться</a:t>
            </a:r>
            <a:endParaRPr lang="ru-RU" dirty="0"/>
          </a:p>
          <a:p>
            <a:pPr marL="285750" indent="-285750" algn="just">
              <a:buFont typeface="Arial" pitchFamily="34" charset="0"/>
              <a:buChar char="•"/>
            </a:pPr>
            <a:r>
              <a:rPr lang="ru-RU" dirty="0"/>
              <a:t>(или) реализовать аналог множественного наследования, в языках его не </a:t>
            </a:r>
            <a:r>
              <a:rPr lang="ru-RU" dirty="0" smtClean="0"/>
              <a:t>поддерживающих</a:t>
            </a:r>
            <a:endParaRPr lang="ru-RU" dirty="0"/>
          </a:p>
        </p:txBody>
      </p:sp>
    </p:spTree>
    <p:extLst>
      <p:ext uri="{BB962C8B-B14F-4D97-AF65-F5344CB8AC3E}">
        <p14:creationId xmlns:p14="http://schemas.microsoft.com/office/powerpoint/2010/main" val="253634581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srcRect/>
          <a:stretch>
            <a:fillRect/>
          </a:stretch>
        </p:blipFill>
        <p:spPr bwMode="auto">
          <a:xfrm>
            <a:off x="76200" y="1143000"/>
            <a:ext cx="8991600" cy="4267200"/>
          </a:xfrm>
          <a:prstGeom prst="rect">
            <a:avLst/>
          </a:prstGeom>
          <a:noFill/>
          <a:ln w="9525">
            <a:noFill/>
            <a:miter lim="800000"/>
            <a:headEnd/>
            <a:tailEnd/>
          </a:ln>
        </p:spPr>
      </p:pic>
      <p:sp>
        <p:nvSpPr>
          <p:cNvPr id="6" name="Title 5"/>
          <p:cNvSpPr>
            <a:spLocks noGrp="1"/>
          </p:cNvSpPr>
          <p:nvPr>
            <p:ph type="title"/>
          </p:nvPr>
        </p:nvSpPr>
        <p:spPr/>
        <p:txBody>
          <a:bodyPr/>
          <a:lstStyle/>
          <a:p>
            <a:r>
              <a:rPr lang="ru-RU" dirty="0" smtClean="0"/>
              <a:t>Шаблон проектирования </a:t>
            </a:r>
            <a:r>
              <a:rPr lang="en-US" dirty="0" smtClean="0"/>
              <a:t>Decorator</a:t>
            </a:r>
            <a:endParaRPr lang="ru-RU"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en-US" dirty="0" smtClean="0"/>
              <a:t>Decorator</a:t>
            </a:r>
            <a:endParaRPr lang="ru-RU" dirty="0"/>
          </a:p>
        </p:txBody>
      </p:sp>
      <p:sp>
        <p:nvSpPr>
          <p:cNvPr id="4" name="Скругленный прямоугольник 3"/>
          <p:cNvSpPr/>
          <p:nvPr/>
        </p:nvSpPr>
        <p:spPr bwMode="auto">
          <a:xfrm>
            <a:off x="304800" y="762000"/>
            <a:ext cx="8610600" cy="1676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Декоратор </a:t>
            </a:r>
            <a:r>
              <a:rPr lang="ru-RU" dirty="0"/>
              <a:t>является оберткой над исходным компонентом. Он реализует тот же самый интерфейс, поэтому может замещать этот компонент. Однако, цель шаблона не просто в переадресации запросов. Он добавляет свой код до и/или после вызовов исходных методов, в крайнем случае замещая их полностью. </a:t>
            </a:r>
            <a:r>
              <a:rPr lang="ru-RU" b="1" dirty="0"/>
              <a:t>Это приводит к изменению исходного поведения и появлению новых возможностей</a:t>
            </a:r>
            <a:r>
              <a:rPr lang="ru-RU" dirty="0"/>
              <a:t>.</a:t>
            </a:r>
            <a:endParaRPr lang="ru-RU" dirty="0" smtClean="0"/>
          </a:p>
        </p:txBody>
      </p:sp>
      <p:sp>
        <p:nvSpPr>
          <p:cNvPr id="6" name="Скругленный прямоугольник 5"/>
          <p:cNvSpPr/>
          <p:nvPr/>
        </p:nvSpPr>
        <p:spPr bwMode="auto">
          <a:xfrm>
            <a:off x="304800" y="2590800"/>
            <a:ext cx="8610600" cy="3962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b="1" dirty="0"/>
              <a:t>Реализация шаблона в общем виде</a:t>
            </a:r>
          </a:p>
          <a:p>
            <a:pPr marL="285750" indent="-285750" algn="just">
              <a:buFont typeface="Arial" pitchFamily="34" charset="0"/>
              <a:buChar char="•"/>
            </a:pPr>
            <a:r>
              <a:rPr lang="ru-RU" dirty="0"/>
              <a:t>определяем общий интерфейс (</a:t>
            </a:r>
            <a:r>
              <a:rPr lang="ru-RU" i="1" dirty="0" err="1"/>
              <a:t>IComponent</a:t>
            </a:r>
            <a:r>
              <a:rPr lang="ru-RU" dirty="0"/>
              <a:t>) и его реализации;</a:t>
            </a:r>
          </a:p>
          <a:p>
            <a:pPr marL="285750" indent="-285750" algn="just">
              <a:buFont typeface="Arial" pitchFamily="34" charset="0"/>
              <a:buChar char="•"/>
            </a:pPr>
            <a:r>
              <a:rPr lang="ru-RU" dirty="0"/>
              <a:t>разрабатываем базовый Декоратор (</a:t>
            </a:r>
            <a:r>
              <a:rPr lang="ru-RU" i="1" dirty="0" err="1"/>
              <a:t>DecoratorBase</a:t>
            </a:r>
            <a:r>
              <a:rPr lang="ru-RU" dirty="0"/>
              <a:t>), реализующий общий интерфейс (</a:t>
            </a:r>
            <a:r>
              <a:rPr lang="ru-RU" i="1" dirty="0" err="1"/>
              <a:t>IComponent</a:t>
            </a:r>
            <a:r>
              <a:rPr lang="ru-RU" dirty="0"/>
              <a:t>):</a:t>
            </a:r>
          </a:p>
          <a:p>
            <a:pPr marL="742950" lvl="1" indent="-285750" algn="just">
              <a:buFont typeface="Arial" pitchFamily="34" charset="0"/>
              <a:buChar char="•"/>
            </a:pPr>
            <a:r>
              <a:rPr lang="ru-RU" dirty="0"/>
              <a:t>создаем механизм подключения и хранения компонента;</a:t>
            </a:r>
          </a:p>
          <a:p>
            <a:pPr marL="742950" lvl="1" indent="-285750" algn="just">
              <a:buFont typeface="Arial" pitchFamily="34" charset="0"/>
              <a:buChar char="•"/>
            </a:pPr>
            <a:r>
              <a:rPr lang="ru-RU" dirty="0"/>
              <a:t>реализуем переадресацию всех методов и свойств;</a:t>
            </a:r>
          </a:p>
          <a:p>
            <a:pPr marL="285750" indent="-285750" algn="just">
              <a:buFont typeface="Arial" pitchFamily="34" charset="0"/>
              <a:buChar char="•"/>
            </a:pPr>
            <a:r>
              <a:rPr lang="ru-RU" dirty="0"/>
              <a:t>создаем конкретные Декораторы (</a:t>
            </a:r>
            <a:r>
              <a:rPr lang="ru-RU" i="1" dirty="0" err="1"/>
              <a:t>Decorator</a:t>
            </a:r>
            <a:r>
              <a:rPr lang="ru-RU" dirty="0"/>
              <a:t>), используя наследование от базового;</a:t>
            </a:r>
          </a:p>
          <a:p>
            <a:pPr marL="285750" indent="-285750" algn="just">
              <a:buFont typeface="Arial" pitchFamily="34" charset="0"/>
              <a:buChar char="•"/>
            </a:pPr>
            <a:r>
              <a:rPr lang="ru-RU" dirty="0"/>
              <a:t>в клиентском коде используем Декоратор вместо конкретного компонента;</a:t>
            </a:r>
          </a:p>
          <a:p>
            <a:pPr marL="285750" indent="-285750" algn="just">
              <a:buFont typeface="Arial" pitchFamily="34" charset="0"/>
              <a:buChar char="•"/>
            </a:pPr>
            <a:r>
              <a:rPr lang="ru-RU" dirty="0"/>
              <a:t>при необходимости создаем цепочки Декораторов, передавая один из них в другой. Это позволяет добавить несколько новых возможностей компоненту;</a:t>
            </a:r>
          </a:p>
          <a:p>
            <a:pPr marL="285750" indent="-285750" algn="just">
              <a:buFont typeface="Arial" pitchFamily="34" charset="0"/>
              <a:buChar char="•"/>
            </a:pPr>
            <a:r>
              <a:rPr lang="ru-RU" dirty="0"/>
              <a:t>если функции декоратора становятся не нужны, то используем вновь исходный </a:t>
            </a:r>
            <a:r>
              <a:rPr lang="ru-RU" dirty="0" smtClean="0"/>
              <a:t>объект</a:t>
            </a:r>
            <a:endParaRPr lang="ru-RU" dirty="0"/>
          </a:p>
        </p:txBody>
      </p:sp>
    </p:spTree>
    <p:extLst>
      <p:ext uri="{BB962C8B-B14F-4D97-AF65-F5344CB8AC3E}">
        <p14:creationId xmlns:p14="http://schemas.microsoft.com/office/powerpoint/2010/main" val="25572209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en-US" dirty="0" smtClean="0"/>
              <a:t>Decorator</a:t>
            </a:r>
            <a:endParaRPr lang="ru-RU"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914400"/>
            <a:ext cx="8582766" cy="502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7210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Шаблон </a:t>
            </a:r>
            <a:r>
              <a:rPr lang="ru-RU" dirty="0"/>
              <a:t>проектирования </a:t>
            </a:r>
            <a:r>
              <a:rPr lang="en-US" dirty="0"/>
              <a:t>Adapter </a:t>
            </a:r>
            <a:r>
              <a:rPr lang="ru-RU" dirty="0" smtClean="0"/>
              <a:t>(</a:t>
            </a:r>
            <a:r>
              <a:rPr lang="ru-RU" dirty="0"/>
              <a:t>Адаптер</a:t>
            </a:r>
            <a:r>
              <a:rPr lang="en-US" dirty="0" smtClean="0"/>
              <a:t>)</a:t>
            </a:r>
            <a:endParaRPr lang="ru-RU" dirty="0"/>
          </a:p>
        </p:txBody>
      </p:sp>
      <p:sp>
        <p:nvSpPr>
          <p:cNvPr id="4" name="Скругленный прямоугольник 3"/>
          <p:cNvSpPr/>
          <p:nvPr/>
        </p:nvSpPr>
        <p:spPr bwMode="auto">
          <a:xfrm>
            <a:off x="304800" y="990600"/>
            <a:ext cx="8610600" cy="3962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smtClean="0"/>
              <a:t>Тип</a:t>
            </a:r>
            <a:r>
              <a:rPr lang="en-US" dirty="0" smtClean="0"/>
              <a:t>: </a:t>
            </a:r>
            <a:r>
              <a:rPr lang="ru-RU" dirty="0"/>
              <a:t>с</a:t>
            </a:r>
            <a:r>
              <a:rPr lang="ru-RU" dirty="0" smtClean="0"/>
              <a:t>труктурный </a:t>
            </a:r>
            <a:r>
              <a:rPr lang="ru-RU" dirty="0"/>
              <a:t>шаблон проектирования (</a:t>
            </a:r>
            <a:r>
              <a:rPr lang="arn-CL" dirty="0" smtClean="0"/>
              <a:t>Structural)</a:t>
            </a:r>
            <a:endParaRPr lang="ru-RU" dirty="0"/>
          </a:p>
          <a:p>
            <a:pPr algn="just"/>
            <a:endParaRPr lang="en-US" b="1" dirty="0" smtClean="0"/>
          </a:p>
          <a:p>
            <a:pPr algn="just"/>
            <a:r>
              <a:rPr lang="ru-RU" b="1" dirty="0" smtClean="0"/>
              <a:t>Описание: </a:t>
            </a:r>
          </a:p>
          <a:p>
            <a:pPr marL="285750" indent="-285750" algn="just">
              <a:buFont typeface="Arial" pitchFamily="34" charset="0"/>
              <a:buChar char="•"/>
            </a:pPr>
            <a:r>
              <a:rPr lang="ru-RU" dirty="0" smtClean="0"/>
              <a:t>предназначен </a:t>
            </a:r>
            <a:r>
              <a:rPr lang="ru-RU" dirty="0"/>
              <a:t>для приведения интерфейса объекта к требуемому виду </a:t>
            </a:r>
            <a:endParaRPr lang="en-US" dirty="0" smtClean="0"/>
          </a:p>
          <a:p>
            <a:pPr algn="just"/>
            <a:endParaRPr lang="en-US" b="1" dirty="0" smtClean="0"/>
          </a:p>
          <a:p>
            <a:pPr algn="just"/>
            <a:r>
              <a:rPr lang="ru-RU" b="1" dirty="0" smtClean="0"/>
              <a:t>Шаблон </a:t>
            </a:r>
            <a:r>
              <a:rPr lang="ru-RU" b="1" dirty="0"/>
              <a:t>используется в случаях если:</a:t>
            </a:r>
          </a:p>
          <a:p>
            <a:pPr marL="285750" indent="-285750" algn="just">
              <a:buFont typeface="Arial" pitchFamily="34" charset="0"/>
              <a:buChar char="•"/>
            </a:pPr>
            <a:r>
              <a:rPr lang="ru-RU" dirty="0"/>
              <a:t>существующий объект, называемый адаптируемым, предоставляет необходимые функции, но не поддерживает нужного интерфейса;</a:t>
            </a:r>
          </a:p>
          <a:p>
            <a:pPr marL="285750" indent="-285750" algn="just">
              <a:buFont typeface="Arial" pitchFamily="34" charset="0"/>
              <a:buChar char="•"/>
            </a:pPr>
            <a:r>
              <a:rPr lang="ru-RU" dirty="0"/>
              <a:t>(или) неизвестно заранее, с каким интерфейсами придется работать адаптируемому объекту;</a:t>
            </a:r>
          </a:p>
          <a:p>
            <a:pPr marL="285750" indent="-285750" algn="just">
              <a:buFont typeface="Arial" pitchFamily="34" charset="0"/>
              <a:buChar char="•"/>
            </a:pPr>
            <a:r>
              <a:rPr lang="ru-RU" dirty="0"/>
              <a:t>(или) формат входных или выходных данных метода не совпадает с требуемым.</a:t>
            </a:r>
          </a:p>
        </p:txBody>
      </p:sp>
    </p:spTree>
    <p:extLst>
      <p:ext uri="{BB962C8B-B14F-4D97-AF65-F5344CB8AC3E}">
        <p14:creationId xmlns:p14="http://schemas.microsoft.com/office/powerpoint/2010/main" val="671695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Шаблон проектирования </a:t>
            </a:r>
            <a:r>
              <a:rPr lang="en-US" dirty="0" smtClean="0"/>
              <a:t>Adapter</a:t>
            </a:r>
            <a:endParaRPr lang="ru-RU" dirty="0"/>
          </a:p>
        </p:txBody>
      </p:sp>
      <p:sp>
        <p:nvSpPr>
          <p:cNvPr id="4" name="Скругленный прямоугольник 3"/>
          <p:cNvSpPr/>
          <p:nvPr/>
        </p:nvSpPr>
        <p:spPr bwMode="auto">
          <a:xfrm>
            <a:off x="304800" y="762000"/>
            <a:ext cx="8610600" cy="1828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t>Главная задача Адаптера – реализация требуемого интерфейса и трансляция его вызовов адаптируемому объекту. Подобную ситуацию можно встретить при использовании сторонних библиотек. Они далеко не всегда предоставляют интерфейсы, которые необходимы в для связи с другими объектами. При этом изменить код или добавить поддержку интерфейса не предоставляется возможным.</a:t>
            </a:r>
            <a:endParaRPr lang="ru-RU" dirty="0" smtClean="0"/>
          </a:p>
        </p:txBody>
      </p:sp>
      <p:sp>
        <p:nvSpPr>
          <p:cNvPr id="6" name="Скругленный прямоугольник 5"/>
          <p:cNvSpPr/>
          <p:nvPr/>
        </p:nvSpPr>
        <p:spPr bwMode="auto">
          <a:xfrm>
            <a:off x="304800" y="2743200"/>
            <a:ext cx="8610600" cy="2057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b="1" dirty="0"/>
              <a:t>Реализация шаблона в общем виде</a:t>
            </a:r>
          </a:p>
          <a:p>
            <a:pPr marL="285750" indent="-285750">
              <a:buFont typeface="Arial" pitchFamily="34" charset="0"/>
              <a:buChar char="•"/>
            </a:pPr>
            <a:r>
              <a:rPr lang="ru-RU" dirty="0"/>
              <a:t>Адаптер объекта – использует композицию, т.е. содержит экземпляр адаптируемого </a:t>
            </a:r>
            <a:r>
              <a:rPr lang="ru-RU" dirty="0" smtClean="0"/>
              <a:t>объекта</a:t>
            </a:r>
            <a:endParaRPr lang="ru-RU" dirty="0"/>
          </a:p>
          <a:p>
            <a:pPr marL="285750" indent="-285750">
              <a:buFont typeface="Arial" pitchFamily="34" charset="0"/>
              <a:buChar char="•"/>
            </a:pPr>
            <a:r>
              <a:rPr lang="ru-RU" dirty="0"/>
              <a:t>Адаптер класса – использует наследование от адаптируемого объекта для получения его </a:t>
            </a:r>
            <a:r>
              <a:rPr lang="ru-RU" dirty="0" smtClean="0"/>
              <a:t>функциональности</a:t>
            </a:r>
            <a:endParaRPr lang="ru-RU" dirty="0"/>
          </a:p>
        </p:txBody>
      </p:sp>
    </p:spTree>
    <p:extLst>
      <p:ext uri="{BB962C8B-B14F-4D97-AF65-F5344CB8AC3E}">
        <p14:creationId xmlns:p14="http://schemas.microsoft.com/office/powerpoint/2010/main" val="304135951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en-US" dirty="0"/>
              <a:t>Adapter</a:t>
            </a:r>
            <a:endParaRPr lang="ru-R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09602"/>
            <a:ext cx="5029200" cy="60278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54369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defTabSz="457200">
              <a:lnSpc>
                <a:spcPct val="90000"/>
              </a:lnSpc>
              <a:tabLst>
                <a:tab pos="457200" algn="l"/>
              </a:tabLst>
            </a:pPr>
            <a:r>
              <a:rPr lang="ru-RU" dirty="0"/>
              <a:t>Структурные шаблоны</a:t>
            </a:r>
          </a:p>
        </p:txBody>
      </p:sp>
      <p:sp>
        <p:nvSpPr>
          <p:cNvPr id="4" name="Скругленный прямоугольник 3"/>
          <p:cNvSpPr/>
          <p:nvPr/>
        </p:nvSpPr>
        <p:spPr bwMode="auto">
          <a:xfrm>
            <a:off x="304800" y="838200"/>
            <a:ext cx="8610600" cy="3048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spcAft>
                <a:spcPts val="600"/>
              </a:spcAft>
              <a:buFont typeface="Arial" pitchFamily="34" charset="0"/>
              <a:buChar char="•"/>
              <a:tabLst>
                <a:tab pos="457200" algn="l"/>
              </a:tabLst>
            </a:pPr>
            <a:r>
              <a:rPr lang="ru-RU" dirty="0" smtClean="0"/>
              <a:t>Адаптер </a:t>
            </a:r>
            <a:r>
              <a:rPr lang="ru-RU" dirty="0"/>
              <a:t>(</a:t>
            </a:r>
            <a:r>
              <a:rPr lang="en-US" dirty="0"/>
              <a:t>Adapter)</a:t>
            </a:r>
          </a:p>
          <a:p>
            <a:pPr marL="285750" indent="-285750" algn="just" defTabSz="457200">
              <a:lnSpc>
                <a:spcPct val="90000"/>
              </a:lnSpc>
              <a:spcAft>
                <a:spcPts val="600"/>
              </a:spcAft>
              <a:buFont typeface="Arial" pitchFamily="34" charset="0"/>
              <a:buChar char="•"/>
              <a:tabLst>
                <a:tab pos="457200" algn="l"/>
              </a:tabLst>
            </a:pPr>
            <a:r>
              <a:rPr lang="ru-RU" dirty="0"/>
              <a:t>Фасад (</a:t>
            </a:r>
            <a:r>
              <a:rPr lang="en-US" dirty="0"/>
              <a:t>Facade)</a:t>
            </a:r>
          </a:p>
          <a:p>
            <a:pPr marL="285750" indent="-285750" algn="just" defTabSz="457200">
              <a:lnSpc>
                <a:spcPct val="90000"/>
              </a:lnSpc>
              <a:spcAft>
                <a:spcPts val="600"/>
              </a:spcAft>
              <a:buFont typeface="Arial" pitchFamily="34" charset="0"/>
              <a:buChar char="•"/>
              <a:tabLst>
                <a:tab pos="457200" algn="l"/>
              </a:tabLst>
            </a:pPr>
            <a:r>
              <a:rPr lang="ru-RU" dirty="0"/>
              <a:t>Мост (</a:t>
            </a:r>
            <a:r>
              <a:rPr lang="en-US" dirty="0"/>
              <a:t>Bridge)</a:t>
            </a:r>
          </a:p>
          <a:p>
            <a:pPr marL="285750" indent="-285750" algn="just" defTabSz="457200">
              <a:lnSpc>
                <a:spcPct val="90000"/>
              </a:lnSpc>
              <a:spcAft>
                <a:spcPts val="600"/>
              </a:spcAft>
              <a:buFont typeface="Arial" pitchFamily="34" charset="0"/>
              <a:buChar char="•"/>
              <a:tabLst>
                <a:tab pos="457200" algn="l"/>
              </a:tabLst>
            </a:pPr>
            <a:r>
              <a:rPr lang="ru-RU" dirty="0"/>
              <a:t>Декоратор (</a:t>
            </a:r>
            <a:r>
              <a:rPr lang="en-US" dirty="0"/>
              <a:t>Decorator)</a:t>
            </a:r>
          </a:p>
          <a:p>
            <a:pPr marL="285750" indent="-285750" algn="just" defTabSz="457200">
              <a:lnSpc>
                <a:spcPct val="90000"/>
              </a:lnSpc>
              <a:spcAft>
                <a:spcPts val="600"/>
              </a:spcAft>
              <a:buFont typeface="Arial" pitchFamily="34" charset="0"/>
              <a:buChar char="•"/>
              <a:tabLst>
                <a:tab pos="457200" algn="l"/>
              </a:tabLst>
            </a:pPr>
            <a:r>
              <a:rPr lang="ru-RU" dirty="0"/>
              <a:t>Прокси (</a:t>
            </a:r>
            <a:r>
              <a:rPr lang="en-US" dirty="0"/>
              <a:t>Proxy)</a:t>
            </a:r>
          </a:p>
          <a:p>
            <a:pPr marL="285750" indent="-285750" algn="just" defTabSz="457200">
              <a:lnSpc>
                <a:spcPct val="90000"/>
              </a:lnSpc>
              <a:spcAft>
                <a:spcPts val="600"/>
              </a:spcAft>
              <a:buFont typeface="Arial" pitchFamily="34" charset="0"/>
              <a:buChar char="•"/>
              <a:tabLst>
                <a:tab pos="457200" algn="l"/>
              </a:tabLst>
            </a:pPr>
            <a:r>
              <a:rPr lang="ru-RU" dirty="0"/>
              <a:t>Компоновщик (</a:t>
            </a:r>
            <a:r>
              <a:rPr lang="en-US" dirty="0"/>
              <a:t>Composite)</a:t>
            </a:r>
          </a:p>
          <a:p>
            <a:pPr marL="285750" indent="-285750" algn="just" defTabSz="457200">
              <a:lnSpc>
                <a:spcPct val="90000"/>
              </a:lnSpc>
              <a:spcAft>
                <a:spcPts val="600"/>
              </a:spcAft>
              <a:buFont typeface="Arial" pitchFamily="34" charset="0"/>
              <a:buChar char="•"/>
              <a:tabLst>
                <a:tab pos="457200" algn="l"/>
              </a:tabLst>
            </a:pPr>
            <a:r>
              <a:rPr lang="ru-RU" dirty="0"/>
              <a:t>Приспособленец (</a:t>
            </a:r>
            <a:r>
              <a:rPr lang="en-US" dirty="0"/>
              <a:t>Flyweight)</a:t>
            </a:r>
            <a:endParaRPr lang="ru-RU" dirty="0" err="1" smtClean="0"/>
          </a:p>
        </p:txBody>
      </p:sp>
    </p:spTree>
    <p:extLst>
      <p:ext uri="{BB962C8B-B14F-4D97-AF65-F5344CB8AC3E}">
        <p14:creationId xmlns:p14="http://schemas.microsoft.com/office/powerpoint/2010/main" val="21211998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Схожие шаблоны и их </a:t>
            </a:r>
            <a:r>
              <a:rPr lang="ru-RU" dirty="0" smtClean="0"/>
              <a:t>отличия</a:t>
            </a:r>
            <a:endParaRPr lang="ru-RU" dirty="0"/>
          </a:p>
        </p:txBody>
      </p:sp>
      <p:graphicFrame>
        <p:nvGraphicFramePr>
          <p:cNvPr id="4" name="Объект 3"/>
          <p:cNvGraphicFramePr>
            <a:graphicFrameLocks noGrp="1"/>
          </p:cNvGraphicFramePr>
          <p:nvPr>
            <p:ph sz="quarter" idx="10"/>
            <p:extLst>
              <p:ext uri="{D42A27DB-BD31-4B8C-83A1-F6EECF244321}">
                <p14:modId xmlns:p14="http://schemas.microsoft.com/office/powerpoint/2010/main" val="4264011574"/>
              </p:ext>
            </p:extLst>
          </p:nvPr>
        </p:nvGraphicFramePr>
        <p:xfrm>
          <a:off x="228598" y="762000"/>
          <a:ext cx="8686804" cy="5712118"/>
        </p:xfrm>
        <a:graphic>
          <a:graphicData uri="http://schemas.openxmlformats.org/drawingml/2006/table">
            <a:tbl>
              <a:tblPr firstCol="1">
                <a:tableStyleId>{5C22544A-7EE6-4342-B048-85BDC9FD1C3A}</a:tableStyleId>
              </a:tblPr>
              <a:tblGrid>
                <a:gridCol w="1219202"/>
                <a:gridCol w="2743200"/>
                <a:gridCol w="2286000"/>
                <a:gridCol w="2438402"/>
              </a:tblGrid>
              <a:tr h="685800">
                <a:tc>
                  <a:txBody>
                    <a:bodyPr/>
                    <a:lstStyle/>
                    <a:p>
                      <a:pPr algn="ctr" fontAlgn="ctr"/>
                      <a:r>
                        <a:rPr lang="ru-RU" sz="1200" b="1" dirty="0">
                          <a:effectLst/>
                        </a:rPr>
                        <a:t>Адаптер</a:t>
                      </a:r>
                    </a:p>
                  </a:txBody>
                  <a:tcPr marL="7036" marR="7036" marT="4690" marB="4690" anchor="ctr"/>
                </a:tc>
                <a:tc>
                  <a:txBody>
                    <a:bodyPr/>
                    <a:lstStyle/>
                    <a:p>
                      <a:r>
                        <a:rPr lang="ru-RU" sz="1200" b="1" dirty="0">
                          <a:effectLst/>
                        </a:rPr>
                        <a:t>Изменяет интерфейс объекта не изменяя его функциональности. Может адаптировать несколько объектов к одному интерфейсу.</a:t>
                      </a:r>
                    </a:p>
                  </a:txBody>
                  <a:tcPr marL="11726" marR="11726" marT="4690" marB="4690" anchor="ctr"/>
                </a:tc>
                <a:tc>
                  <a:txBody>
                    <a:bodyPr/>
                    <a:lstStyle/>
                    <a:p>
                      <a:r>
                        <a:rPr lang="ru-RU" sz="1200" b="1" dirty="0">
                          <a:effectLst/>
                        </a:rPr>
                        <a:t>Позволяет повторно использовать уже существующий код.</a:t>
                      </a:r>
                    </a:p>
                  </a:txBody>
                  <a:tcPr marL="11726" marR="11726" marT="4690" marB="4690" anchor="ctr"/>
                </a:tc>
                <a:tc>
                  <a:txBody>
                    <a:bodyPr/>
                    <a:lstStyle/>
                    <a:p>
                      <a:r>
                        <a:rPr lang="ru-RU" sz="1200" b="1">
                          <a:effectLst/>
                        </a:rPr>
                        <a:t>Содержит или наследует адаптируемый объект.</a:t>
                      </a:r>
                    </a:p>
                  </a:txBody>
                  <a:tcPr marL="11726" marR="11726" marT="4690" marB="4690" anchor="ctr"/>
                </a:tc>
              </a:tr>
              <a:tr h="914400">
                <a:tc>
                  <a:txBody>
                    <a:bodyPr/>
                    <a:lstStyle/>
                    <a:p>
                      <a:pPr algn="ctr" fontAlgn="ctr"/>
                      <a:r>
                        <a:rPr lang="ru-RU" sz="1200" b="1" u="none" strike="noStrike" dirty="0">
                          <a:effectLst/>
                        </a:rPr>
                        <a:t>Фасад</a:t>
                      </a:r>
                      <a:endParaRPr lang="ru-RU" sz="1200" b="1" dirty="0">
                        <a:effectLst/>
                      </a:endParaRPr>
                    </a:p>
                  </a:txBody>
                  <a:tcPr marL="7036" marR="7036" marT="4690" marB="4690" anchor="ctr"/>
                </a:tc>
                <a:tc>
                  <a:txBody>
                    <a:bodyPr/>
                    <a:lstStyle/>
                    <a:p>
                      <a:r>
                        <a:rPr lang="ru-RU" sz="1200" b="1">
                          <a:effectLst/>
                        </a:rPr>
                        <a:t>Объединяет группу объектов под одним специализированным интерфейсом.</a:t>
                      </a:r>
                    </a:p>
                  </a:txBody>
                  <a:tcPr marL="11726" marR="11726" marT="4690" marB="4690" anchor="ctr"/>
                </a:tc>
                <a:tc>
                  <a:txBody>
                    <a:bodyPr/>
                    <a:lstStyle/>
                    <a:p>
                      <a:r>
                        <a:rPr lang="ru-RU" sz="1200" b="1" dirty="0">
                          <a:effectLst/>
                        </a:rPr>
                        <a:t>Упрощает работу с группой объектов, вносит новый уровень абстракции.</a:t>
                      </a:r>
                    </a:p>
                  </a:txBody>
                  <a:tcPr marL="11726" marR="11726" marT="4690" marB="4690" anchor="ctr"/>
                </a:tc>
                <a:tc>
                  <a:txBody>
                    <a:bodyPr/>
                    <a:lstStyle/>
                    <a:p>
                      <a:r>
                        <a:rPr lang="ru-RU" sz="1200" b="1">
                          <a:effectLst/>
                        </a:rPr>
                        <a:t>Содержит или ссылается на объекты, необходимые для реализации специализированного интерфейса.</a:t>
                      </a:r>
                    </a:p>
                  </a:txBody>
                  <a:tcPr marL="11726" marR="11726" marT="4690" marB="4690" anchor="ctr"/>
                </a:tc>
              </a:tr>
              <a:tr h="752351">
                <a:tc>
                  <a:txBody>
                    <a:bodyPr/>
                    <a:lstStyle/>
                    <a:p>
                      <a:pPr algn="ctr" fontAlgn="ctr"/>
                      <a:r>
                        <a:rPr lang="ru-RU" sz="1200" b="1" u="none" strike="noStrike" dirty="0">
                          <a:effectLst/>
                        </a:rPr>
                        <a:t>Мост</a:t>
                      </a:r>
                      <a:endParaRPr lang="ru-RU" sz="1200" b="1" dirty="0">
                        <a:effectLst/>
                      </a:endParaRPr>
                    </a:p>
                  </a:txBody>
                  <a:tcPr marL="7036" marR="7036" marT="4690" marB="4690" anchor="ctr"/>
                </a:tc>
                <a:tc>
                  <a:txBody>
                    <a:bodyPr/>
                    <a:lstStyle/>
                    <a:p>
                      <a:r>
                        <a:rPr lang="ru-RU" sz="1200" b="1">
                          <a:effectLst/>
                        </a:rPr>
                        <a:t>Разделяет объект на абстракцию и реализацию. Используется для иерархии объектов.</a:t>
                      </a:r>
                    </a:p>
                  </a:txBody>
                  <a:tcPr marL="11726" marR="11726" marT="4690" marB="4690" anchor="ctr"/>
                </a:tc>
                <a:tc>
                  <a:txBody>
                    <a:bodyPr/>
                    <a:lstStyle/>
                    <a:p>
                      <a:r>
                        <a:rPr lang="ru-RU" sz="1200" b="1" dirty="0">
                          <a:effectLst/>
                        </a:rPr>
                        <a:t>Позволяет отдельно изменять (наследовать) абстракцию и реализацию, повышая гибкость системы.</a:t>
                      </a:r>
                    </a:p>
                  </a:txBody>
                  <a:tcPr marL="11726" marR="11726" marT="4690" marB="4690" anchor="ctr"/>
                </a:tc>
                <a:tc>
                  <a:txBody>
                    <a:bodyPr/>
                    <a:lstStyle/>
                    <a:p>
                      <a:r>
                        <a:rPr lang="ru-RU" sz="1200" b="1">
                          <a:effectLst/>
                        </a:rPr>
                        <a:t>Содержит объект(реализацию), который предоставляет методы для заданной абстракций и ее уточнений (наследников).</a:t>
                      </a:r>
                    </a:p>
                  </a:txBody>
                  <a:tcPr marL="11726" marR="11726" marT="4690" marB="4690" anchor="ctr"/>
                </a:tc>
              </a:tr>
              <a:tr h="887436">
                <a:tc>
                  <a:txBody>
                    <a:bodyPr/>
                    <a:lstStyle/>
                    <a:p>
                      <a:pPr algn="ctr" fontAlgn="ctr"/>
                      <a:r>
                        <a:rPr lang="ru-RU" sz="1200" b="1" u="none" strike="noStrike" dirty="0">
                          <a:effectLst/>
                        </a:rPr>
                        <a:t>Декоратор</a:t>
                      </a:r>
                      <a:endParaRPr lang="ru-RU" sz="1200" b="1" dirty="0">
                        <a:effectLst/>
                      </a:endParaRPr>
                    </a:p>
                  </a:txBody>
                  <a:tcPr marL="7036" marR="7036" marT="4690" marB="4690" anchor="ctr"/>
                </a:tc>
                <a:tc>
                  <a:txBody>
                    <a:bodyPr/>
                    <a:lstStyle/>
                    <a:p>
                      <a:r>
                        <a:rPr lang="ru-RU" sz="1200" b="1">
                          <a:effectLst/>
                        </a:rPr>
                        <a:t>Расширяет возможности объекта, изменяет его поведение. Поддерживает интерфейс декорируемого объекта, но может добавлять новые методы и свойства.</a:t>
                      </a:r>
                    </a:p>
                  </a:txBody>
                  <a:tcPr marL="11726" marR="11726" marT="4690" marB="4690" anchor="ctr"/>
                </a:tc>
                <a:tc>
                  <a:txBody>
                    <a:bodyPr/>
                    <a:lstStyle/>
                    <a:p>
                      <a:r>
                        <a:rPr lang="ru-RU" sz="1200" b="1" dirty="0">
                          <a:effectLst/>
                        </a:rPr>
                        <a:t>Дает возможность динамически менять функциональность объекта. Является альтернативой наследованию (в том числе множественному).</a:t>
                      </a:r>
                    </a:p>
                  </a:txBody>
                  <a:tcPr marL="11726" marR="11726" marT="4690" marB="4690" anchor="ctr"/>
                </a:tc>
                <a:tc>
                  <a:txBody>
                    <a:bodyPr/>
                    <a:lstStyle/>
                    <a:p>
                      <a:r>
                        <a:rPr lang="ru-RU" sz="1200" b="1">
                          <a:effectLst/>
                        </a:rPr>
                        <a:t>Содержит декорируемый объект. Возможна цепочка объектов, вызываемых последовательно.</a:t>
                      </a:r>
                    </a:p>
                  </a:txBody>
                  <a:tcPr marL="11726" marR="11726" marT="4690" marB="4690" anchor="ctr"/>
                </a:tc>
              </a:tr>
              <a:tr h="684808">
                <a:tc>
                  <a:txBody>
                    <a:bodyPr/>
                    <a:lstStyle/>
                    <a:p>
                      <a:pPr algn="ctr" fontAlgn="ctr"/>
                      <a:r>
                        <a:rPr lang="ru-RU" sz="1200" b="1" u="none" strike="noStrike" dirty="0">
                          <a:effectLst/>
                        </a:rPr>
                        <a:t>Прокси</a:t>
                      </a:r>
                      <a:endParaRPr lang="ru-RU" sz="1200" b="1" dirty="0">
                        <a:effectLst/>
                      </a:endParaRPr>
                    </a:p>
                  </a:txBody>
                  <a:tcPr marL="7036" marR="7036" marT="4690" marB="4690" anchor="ctr"/>
                </a:tc>
                <a:tc>
                  <a:txBody>
                    <a:bodyPr/>
                    <a:lstStyle/>
                    <a:p>
                      <a:r>
                        <a:rPr lang="ru-RU" sz="1200" b="1">
                          <a:effectLst/>
                        </a:rPr>
                        <a:t>Прозрачно замещает объект и управляет доступом к нему. Не изменяет интерфейс или поведение.</a:t>
                      </a:r>
                    </a:p>
                  </a:txBody>
                  <a:tcPr marL="11726" marR="11726" marT="4690" marB="4690" anchor="ctr"/>
                </a:tc>
                <a:tc>
                  <a:txBody>
                    <a:bodyPr/>
                    <a:lstStyle/>
                    <a:p>
                      <a:r>
                        <a:rPr lang="ru-RU" sz="1200" b="1" dirty="0">
                          <a:effectLst/>
                        </a:rPr>
                        <a:t>Упрощает и оптимизирует работу с объектом. Может добавлять свою функциональность, скрывая ее от клиента.</a:t>
                      </a:r>
                    </a:p>
                  </a:txBody>
                  <a:tcPr marL="11726" marR="11726" marT="4690" marB="4690" anchor="ctr"/>
                </a:tc>
                <a:tc>
                  <a:txBody>
                    <a:bodyPr/>
                    <a:lstStyle/>
                    <a:p>
                      <a:r>
                        <a:rPr lang="ru-RU" sz="1200" b="1">
                          <a:effectLst/>
                        </a:rPr>
                        <a:t>Содержит объект или ссылку на него, может управлять существованием замещенного объекта.</a:t>
                      </a:r>
                    </a:p>
                  </a:txBody>
                  <a:tcPr marL="11726" marR="11726" marT="4690" marB="4690" anchor="ctr"/>
                </a:tc>
              </a:tr>
              <a:tr h="752351">
                <a:tc>
                  <a:txBody>
                    <a:bodyPr/>
                    <a:lstStyle/>
                    <a:p>
                      <a:pPr algn="ctr" fontAlgn="ctr"/>
                      <a:r>
                        <a:rPr lang="ru-RU" sz="1200" b="1" u="none" strike="noStrike" dirty="0">
                          <a:effectLst/>
                        </a:rPr>
                        <a:t>Компоновщик</a:t>
                      </a:r>
                      <a:endParaRPr lang="ru-RU" sz="1200" b="1" dirty="0">
                        <a:effectLst/>
                      </a:endParaRPr>
                    </a:p>
                  </a:txBody>
                  <a:tcPr marL="7036" marR="7036" marT="4690" marB="4690" anchor="ctr"/>
                </a:tc>
                <a:tc>
                  <a:txBody>
                    <a:bodyPr/>
                    <a:lstStyle/>
                    <a:p>
                      <a:r>
                        <a:rPr lang="ru-RU" sz="1200" b="1" dirty="0">
                          <a:effectLst/>
                        </a:rPr>
                        <a:t>Предоставляет единый интерфейс для взаимодействия с составными объектами и их частями.</a:t>
                      </a:r>
                    </a:p>
                  </a:txBody>
                  <a:tcPr marL="11726" marR="11726" marT="4690" marB="4690" anchor="ctr"/>
                </a:tc>
                <a:tc>
                  <a:txBody>
                    <a:bodyPr/>
                    <a:lstStyle/>
                    <a:p>
                      <a:r>
                        <a:rPr lang="ru-RU" sz="1200" b="1" dirty="0">
                          <a:effectLst/>
                        </a:rPr>
                        <a:t>Упрощает работу клиента, позволяет легко добавлять новые варианты составных объектов и их частей.</a:t>
                      </a:r>
                    </a:p>
                  </a:txBody>
                  <a:tcPr marL="11726" marR="11726" marT="4690" marB="4690" anchor="ctr"/>
                </a:tc>
                <a:tc>
                  <a:txBody>
                    <a:bodyPr/>
                    <a:lstStyle/>
                    <a:p>
                      <a:r>
                        <a:rPr lang="ru-RU" sz="1200" b="1">
                          <a:effectLst/>
                        </a:rPr>
                        <a:t>Включается в виде интерфейса в составные объекты и их части.</a:t>
                      </a:r>
                    </a:p>
                  </a:txBody>
                  <a:tcPr marL="11726" marR="11726" marT="4690" marB="4690" anchor="ctr"/>
                </a:tc>
              </a:tr>
              <a:tr h="887436">
                <a:tc>
                  <a:txBody>
                    <a:bodyPr/>
                    <a:lstStyle/>
                    <a:p>
                      <a:pPr algn="ctr" fontAlgn="ctr"/>
                      <a:r>
                        <a:rPr lang="ru-RU" sz="1200" b="1" u="none" strike="noStrike" dirty="0">
                          <a:effectLst/>
                        </a:rPr>
                        <a:t>Приспособленец</a:t>
                      </a:r>
                      <a:endParaRPr lang="ru-RU" sz="1200" b="1" dirty="0">
                        <a:effectLst/>
                      </a:endParaRPr>
                    </a:p>
                  </a:txBody>
                  <a:tcPr marL="7036" marR="7036" marT="4690" marB="4690" anchor="ctr"/>
                </a:tc>
                <a:tc>
                  <a:txBody>
                    <a:bodyPr/>
                    <a:lstStyle/>
                    <a:p>
                      <a:r>
                        <a:rPr lang="ru-RU" sz="1200" b="1" dirty="0">
                          <a:effectLst/>
                        </a:rPr>
                        <a:t>Не ставит целью изменение интерфейса объекта. Но это может потребоваться для получения обратно данных из вынесенной части состояния.</a:t>
                      </a:r>
                    </a:p>
                  </a:txBody>
                  <a:tcPr marL="11726" marR="11726" marT="4690" marB="4690" anchor="ctr"/>
                </a:tc>
                <a:tc>
                  <a:txBody>
                    <a:bodyPr/>
                    <a:lstStyle/>
                    <a:p>
                      <a:r>
                        <a:rPr lang="ru-RU" sz="1200" b="1" dirty="0">
                          <a:effectLst/>
                        </a:rPr>
                        <a:t>Позволяет уменьшить число экземпляров объекта в приложении и тем самым сэкономить его ресурсы.</a:t>
                      </a:r>
                    </a:p>
                  </a:txBody>
                  <a:tcPr marL="11726" marR="11726" marT="4690" marB="4690" anchor="ctr"/>
                </a:tc>
                <a:tc>
                  <a:txBody>
                    <a:bodyPr/>
                    <a:lstStyle/>
                    <a:p>
                      <a:r>
                        <a:rPr lang="ru-RU" sz="1200" b="1" dirty="0">
                          <a:effectLst/>
                        </a:rPr>
                        <a:t>Выносит контекстно-зависимую часть состояния объекта вовне, заменяя несколько его экземпляров одним.</a:t>
                      </a:r>
                    </a:p>
                  </a:txBody>
                  <a:tcPr marL="11726" marR="11726" marT="4690" marB="4690" anchor="ctr"/>
                </a:tc>
              </a:tr>
            </a:tbl>
          </a:graphicData>
        </a:graphic>
      </p:graphicFrame>
    </p:spTree>
    <p:extLst>
      <p:ext uri="{BB962C8B-B14F-4D97-AF65-F5344CB8AC3E}">
        <p14:creationId xmlns:p14="http://schemas.microsoft.com/office/powerpoint/2010/main" val="4187308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lvl1pPr>
              <a:tabLst>
                <a:tab pos="8229600" algn="r"/>
              </a:tabLst>
            </a:lvl1pPr>
          </a:lstStyle>
          <a:p>
            <a:pPr lvl="0">
              <a:defRPr b="0">
                <a:solidFill>
                  <a:srgbClr val="000000"/>
                </a:solidFill>
              </a:defRPr>
            </a:pPr>
            <a:r>
              <a:rPr lang="ru-RU" b="1" dirty="0" smtClean="0">
                <a:solidFill>
                  <a:srgbClr val="21438F"/>
                </a:solidFill>
              </a:rPr>
              <a:t>Модификаторы</a:t>
            </a:r>
            <a:r>
              <a:rPr b="1" dirty="0" smtClean="0">
                <a:solidFill>
                  <a:srgbClr val="21438F"/>
                </a:solidFill>
              </a:rPr>
              <a:t> свойств</a:t>
            </a:r>
            <a:r>
              <a:rPr lang="ru-RU" b="1" dirty="0" smtClean="0">
                <a:solidFill>
                  <a:srgbClr val="21438F"/>
                </a:solidFill>
              </a:rPr>
              <a:t>а</a:t>
            </a:r>
            <a:endParaRPr b="1" dirty="0">
              <a:solidFill>
                <a:srgbClr val="21438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64290070"/>
              </p:ext>
            </p:extLst>
          </p:nvPr>
        </p:nvGraphicFramePr>
        <p:xfrm>
          <a:off x="228600" y="838200"/>
          <a:ext cx="8592728" cy="2286000"/>
        </p:xfrm>
        <a:graphic>
          <a:graphicData uri="http://schemas.openxmlformats.org/drawingml/2006/table">
            <a:tbl>
              <a:tblPr bandRow="1">
                <a:tableStyleId>{3B4B98B0-60AC-42C2-AFA5-B58CD77FA1E5}</a:tableStyleId>
              </a:tblPr>
              <a:tblGrid>
                <a:gridCol w="3810000"/>
                <a:gridCol w="4782728"/>
              </a:tblGrid>
              <a:tr h="571500">
                <a:tc>
                  <a:txBody>
                    <a:bodyPr/>
                    <a:lstStyle/>
                    <a:p>
                      <a:r>
                        <a:rPr lang="ru-RU" sz="1800" b="0" dirty="0" smtClean="0"/>
                        <a:t>Статический</a:t>
                      </a:r>
                      <a:r>
                        <a:rPr lang="ru-RU" sz="1800" b="0" baseline="0" dirty="0" smtClean="0"/>
                        <a:t> модификатор</a:t>
                      </a:r>
                      <a:endParaRPr lang="en-US" sz="1800" b="0" dirty="0"/>
                    </a:p>
                  </a:txBody>
                  <a:tcPr marL="68287" marR="68287" marT="45847" marB="45847" anchor="ctr"/>
                </a:tc>
                <a:tc>
                  <a:txBody>
                    <a:bodyPr/>
                    <a:lstStyle/>
                    <a:p>
                      <a:r>
                        <a:rPr lang="en-US" sz="1800" b="1" dirty="0" smtClean="0">
                          <a:latin typeface="Consolas"/>
                          <a:cs typeface="Consolas"/>
                        </a:rPr>
                        <a:t>static</a:t>
                      </a:r>
                      <a:endParaRPr lang="en-US" sz="1800" b="1" dirty="0">
                        <a:latin typeface="Consolas"/>
                        <a:cs typeface="Consolas"/>
                      </a:endParaRPr>
                    </a:p>
                  </a:txBody>
                  <a:tcPr marL="68287" marR="68287" marT="45847" marB="45847" anchor="ctr"/>
                </a:tc>
              </a:tr>
              <a:tr h="571500">
                <a:tc>
                  <a:txBody>
                    <a:bodyPr/>
                    <a:lstStyle/>
                    <a:p>
                      <a:r>
                        <a:rPr lang="ru-RU" sz="1800" b="0" baseline="0" dirty="0" smtClean="0"/>
                        <a:t>Модификатор доступа</a:t>
                      </a:r>
                      <a:endParaRPr lang="en-US" sz="1800" b="0" dirty="0"/>
                    </a:p>
                  </a:txBody>
                  <a:tcPr marL="68287" marR="68287" marT="45847" marB="45847" anchor="ctr"/>
                </a:tc>
                <a:tc>
                  <a:txBody>
                    <a:bodyPr/>
                    <a:lstStyle/>
                    <a:p>
                      <a:r>
                        <a:rPr lang="en-US" sz="1800" b="1" dirty="0" smtClean="0">
                          <a:latin typeface="Consolas"/>
                          <a:cs typeface="Consolas"/>
                        </a:rPr>
                        <a:t>public internal</a:t>
                      </a:r>
                      <a:r>
                        <a:rPr lang="en-US" sz="1800" b="1" baseline="0" dirty="0" smtClean="0">
                          <a:latin typeface="Consolas"/>
                          <a:cs typeface="Consolas"/>
                        </a:rPr>
                        <a:t> private protected</a:t>
                      </a:r>
                      <a:endParaRPr lang="en-US" sz="1800" b="1" dirty="0">
                        <a:latin typeface="Consolas"/>
                        <a:cs typeface="Consolas"/>
                      </a:endParaRPr>
                    </a:p>
                  </a:txBody>
                  <a:tcPr marL="68287" marR="68287" marT="45847" marB="45847" anchor="ctr"/>
                </a:tc>
              </a:tr>
              <a:tr h="571500">
                <a:tc>
                  <a:txBody>
                    <a:bodyPr/>
                    <a:lstStyle/>
                    <a:p>
                      <a:r>
                        <a:rPr lang="ru-RU" sz="1800" b="0" baseline="0" dirty="0" smtClean="0"/>
                        <a:t>Модификатор наследования</a:t>
                      </a:r>
                      <a:endParaRPr lang="en-US" sz="1800" b="0" dirty="0"/>
                    </a:p>
                  </a:txBody>
                  <a:tcPr marL="68287" marR="68287" marT="45847" marB="45847" anchor="ctr"/>
                </a:tc>
                <a:tc>
                  <a:txBody>
                    <a:bodyPr/>
                    <a:lstStyle/>
                    <a:p>
                      <a:r>
                        <a:rPr lang="en-US" sz="1800" b="1" dirty="0" smtClean="0">
                          <a:latin typeface="Consolas"/>
                          <a:cs typeface="Consolas"/>
                        </a:rPr>
                        <a:t>new virtual</a:t>
                      </a:r>
                      <a:r>
                        <a:rPr lang="en-US" sz="1800" b="1" baseline="0" dirty="0" smtClean="0">
                          <a:latin typeface="Consolas"/>
                          <a:cs typeface="Consolas"/>
                        </a:rPr>
                        <a:t> abstract override sealed</a:t>
                      </a:r>
                      <a:endParaRPr lang="en-US" sz="1800" b="1" dirty="0">
                        <a:latin typeface="Consolas"/>
                        <a:cs typeface="Consolas"/>
                      </a:endParaRPr>
                    </a:p>
                  </a:txBody>
                  <a:tcPr marL="68287" marR="68287" marT="45847" marB="45847" anchor="ctr"/>
                </a:tc>
              </a:tr>
              <a:tr h="571500">
                <a:tc>
                  <a:txBody>
                    <a:bodyPr/>
                    <a:lstStyle/>
                    <a:p>
                      <a:r>
                        <a:rPr lang="ru-RU" sz="1800" b="0" baseline="0" dirty="0" smtClean="0"/>
                        <a:t>Модификатор небезопасного кода</a:t>
                      </a:r>
                      <a:endParaRPr lang="en-US" sz="1800" b="0" dirty="0"/>
                    </a:p>
                  </a:txBody>
                  <a:tcPr marL="68287" marR="68287" marT="45847" marB="45847" anchor="ctr"/>
                </a:tc>
                <a:tc>
                  <a:txBody>
                    <a:bodyPr/>
                    <a:lstStyle/>
                    <a:p>
                      <a:r>
                        <a:rPr lang="en-US" sz="1800" b="1" dirty="0" smtClean="0">
                          <a:latin typeface="Consolas"/>
                          <a:cs typeface="Consolas"/>
                        </a:rPr>
                        <a:t>unsafe extern</a:t>
                      </a:r>
                      <a:endParaRPr lang="en-US" sz="1800" b="1" dirty="0">
                        <a:latin typeface="Consolas"/>
                        <a:cs typeface="Consolas"/>
                      </a:endParaRPr>
                    </a:p>
                  </a:txBody>
                  <a:tcPr marL="68287" marR="68287" marT="45847" marB="45847" anchor="ctr"/>
                </a:tc>
              </a:tr>
            </a:tbl>
          </a:graphicData>
        </a:graphic>
      </p:graphicFrame>
    </p:spTree>
    <p:extLst>
      <p:ext uri="{BB962C8B-B14F-4D97-AF65-F5344CB8AC3E}">
        <p14:creationId xmlns:p14="http://schemas.microsoft.com/office/powerpoint/2010/main" val="366498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Поведенческие шаблоны</a:t>
            </a:r>
          </a:p>
        </p:txBody>
      </p:sp>
      <p:sp>
        <p:nvSpPr>
          <p:cNvPr id="4" name="Скругленный прямоугольник 3"/>
          <p:cNvSpPr/>
          <p:nvPr/>
        </p:nvSpPr>
        <p:spPr bwMode="auto">
          <a:xfrm>
            <a:off x="304800" y="838200"/>
            <a:ext cx="8610600" cy="1219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buFont typeface="Arial" pitchFamily="34" charset="0"/>
              <a:buChar char="•"/>
            </a:pPr>
            <a:r>
              <a:rPr lang="ru-RU" dirty="0" smtClean="0"/>
              <a:t>Цепочка </a:t>
            </a:r>
            <a:r>
              <a:rPr lang="ru-RU" dirty="0"/>
              <a:t>ответственностей (</a:t>
            </a:r>
            <a:r>
              <a:rPr lang="ru-RU" dirty="0" err="1"/>
              <a:t>Chain</a:t>
            </a:r>
            <a:r>
              <a:rPr lang="ru-RU" dirty="0"/>
              <a:t> </a:t>
            </a:r>
            <a:r>
              <a:rPr lang="ru-RU" dirty="0" err="1"/>
              <a:t>of</a:t>
            </a:r>
            <a:r>
              <a:rPr lang="ru-RU" dirty="0"/>
              <a:t> </a:t>
            </a:r>
            <a:r>
              <a:rPr lang="ru-RU" dirty="0" err="1"/>
              <a:t>Responsibility</a:t>
            </a:r>
            <a:r>
              <a:rPr lang="ru-RU" dirty="0"/>
              <a:t>)</a:t>
            </a:r>
          </a:p>
          <a:p>
            <a:pPr marL="285750" indent="-285750">
              <a:buFont typeface="Arial" pitchFamily="34" charset="0"/>
              <a:buChar char="•"/>
            </a:pPr>
            <a:r>
              <a:rPr lang="ru-RU" dirty="0"/>
              <a:t>Итератор (</a:t>
            </a:r>
            <a:r>
              <a:rPr lang="ru-RU" dirty="0" err="1"/>
              <a:t>Iterator</a:t>
            </a:r>
            <a:r>
              <a:rPr lang="ru-RU" dirty="0"/>
              <a:t>)</a:t>
            </a:r>
          </a:p>
        </p:txBody>
      </p:sp>
    </p:spTree>
    <p:extLst>
      <p:ext uri="{BB962C8B-B14F-4D97-AF65-F5344CB8AC3E}">
        <p14:creationId xmlns:p14="http://schemas.microsoft.com/office/powerpoint/2010/main" val="423509900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p:cNvSpPr>
          <p:nvPr>
            <p:ph type="ctrTitle"/>
          </p:nvPr>
        </p:nvSpPr>
        <p:spPr>
          <a:xfrm>
            <a:off x="2938463" y="2206627"/>
            <a:ext cx="4876800" cy="1222375"/>
          </a:xfrm>
        </p:spPr>
        <p:txBody>
          <a:bodyPr rtlCol="0">
            <a:normAutofit fontScale="90000"/>
          </a:bodyPr>
          <a:lstStyle/>
          <a:p>
            <a:pPr eaLnBrk="1" fontAlgn="auto" hangingPunct="1">
              <a:spcAft>
                <a:spcPts val="0"/>
              </a:spcAft>
              <a:defRPr/>
            </a:pPr>
            <a:r>
              <a:rPr lang="ru-RU" dirty="0" smtClean="0">
                <a:latin typeface="Helvetica LT Std" pitchFamily="34" charset="0"/>
              </a:rPr>
              <a:t>Спасибо за внимание</a:t>
            </a:r>
            <a:endParaRPr lang="en-US" dirty="0">
              <a:latin typeface="Helvetica LT Std" pitchFamily="34" charset="0"/>
            </a:endParaRPr>
          </a:p>
        </p:txBody>
      </p:sp>
      <p:sp>
        <p:nvSpPr>
          <p:cNvPr id="11" name="Content Placeholder 6"/>
          <p:cNvSpPr txBox="1">
            <a:spLocks/>
          </p:cNvSpPr>
          <p:nvPr/>
        </p:nvSpPr>
        <p:spPr bwMode="auto">
          <a:xfrm>
            <a:off x="2947988" y="4049714"/>
            <a:ext cx="5434012" cy="128428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marR="0" lvl="0" indent="0" algn="just" defTabSz="914400" rtl="0" eaLnBrk="1" fontAlgn="base" latinLnBrk="0" hangingPunct="1">
              <a:lnSpc>
                <a:spcPct val="100000"/>
              </a:lnSpc>
              <a:spcBef>
                <a:spcPct val="20000"/>
              </a:spcBef>
              <a:spcAft>
                <a:spcPct val="0"/>
              </a:spcAft>
              <a:buClrTx/>
              <a:buSzTx/>
              <a:buFont typeface="Arial" charset="0"/>
              <a:buNone/>
              <a:tabLst/>
              <a:defRPr/>
            </a:pPr>
            <a:r>
              <a:rPr kumimoji="0" lang="ru-RU" sz="1600" b="0" i="0" u="none" strike="noStrike" kern="1200" cap="none" spc="0" normalizeH="0" baseline="0" noProof="0" dirty="0" smtClean="0">
                <a:ln>
                  <a:noFill/>
                </a:ln>
                <a:solidFill>
                  <a:schemeClr val="tx1"/>
                </a:solidFill>
                <a:effectLst/>
                <a:uLnTx/>
                <a:uFillTx/>
                <a:latin typeface="+mn-lt"/>
                <a:ea typeface="+mn-ea"/>
                <a:cs typeface="+mn-cs"/>
              </a:rPr>
              <a:t>БГУ, ММФ</a:t>
            </a:r>
            <a:r>
              <a:rPr kumimoji="0" lang="ru-RU" sz="1600" b="0" i="0" u="none" strike="noStrike" kern="1200" cap="none" spc="0" normalizeH="0" baseline="0" noProof="0" smtClean="0">
                <a:ln>
                  <a:noFill/>
                </a:ln>
                <a:solidFill>
                  <a:schemeClr val="tx1"/>
                </a:solidFill>
                <a:effectLst/>
                <a:uLnTx/>
                <a:uFillTx/>
                <a:latin typeface="+mn-lt"/>
                <a:ea typeface="+mn-ea"/>
                <a:cs typeface="+mn-cs"/>
              </a:rPr>
              <a:t>, кафедра </a:t>
            </a:r>
            <a:r>
              <a:rPr kumimoji="0" lang="ru-RU" sz="1600" b="0" i="0" u="none" strike="noStrike" kern="1200" cap="none" spc="0" normalizeH="0" baseline="0" noProof="0" dirty="0" smtClean="0">
                <a:ln>
                  <a:noFill/>
                </a:ln>
                <a:solidFill>
                  <a:schemeClr val="tx1"/>
                </a:solidFill>
                <a:effectLst/>
                <a:uLnTx/>
                <a:uFillTx/>
                <a:latin typeface="+mn-lt"/>
                <a:ea typeface="+mn-ea"/>
                <a:cs typeface="+mn-cs"/>
              </a:rPr>
              <a:t>веб-технологий и компьютерного моделирования</a:t>
            </a:r>
          </a:p>
          <a:p>
            <a:pPr marL="0" marR="0" lvl="0" indent="0" algn="just" defTabSz="914400" rtl="0" eaLnBrk="1" fontAlgn="base" latinLnBrk="0" hangingPunct="1">
              <a:lnSpc>
                <a:spcPct val="100000"/>
              </a:lnSpc>
              <a:spcBef>
                <a:spcPct val="20000"/>
              </a:spcBef>
              <a:spcAft>
                <a:spcPct val="0"/>
              </a:spcAft>
              <a:buClrTx/>
              <a:buSzTx/>
              <a:buFont typeface="Arial" charset="0"/>
              <a:buNone/>
              <a:tabLst/>
              <a:defRPr/>
            </a:pPr>
            <a:r>
              <a:rPr kumimoji="0" lang="ru-RU" sz="1600" b="0" i="0" u="none" strike="noStrike" kern="1200" cap="none" spc="0" normalizeH="0" baseline="0" noProof="0" dirty="0" smtClean="0">
                <a:ln>
                  <a:noFill/>
                </a:ln>
                <a:solidFill>
                  <a:schemeClr val="tx1"/>
                </a:solidFill>
                <a:effectLst/>
                <a:uLnTx/>
                <a:uFillTx/>
                <a:latin typeface="+mn-lt"/>
                <a:ea typeface="+mn-ea"/>
                <a:cs typeface="+mn-cs"/>
              </a:rPr>
              <a:t>Автор: к. ф.-м. н., доцент, Кравчук Анжелика Ивановна</a:t>
            </a:r>
          </a:p>
          <a:p>
            <a:pPr marL="0" marR="0" lvl="0" indent="0" algn="just"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e-mail: anzhelika.kravchuk@gmail.com</a:t>
            </a:r>
          </a:p>
        </p:txBody>
      </p:sp>
    </p:spTree>
    <p:extLst>
      <p:ext uri="{BB962C8B-B14F-4D97-AF65-F5344CB8AC3E}">
        <p14:creationId xmlns:p14="http://schemas.microsoft.com/office/powerpoint/2010/main" val="937638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Определение свойства</a:t>
            </a:r>
          </a:p>
        </p:txBody>
      </p:sp>
      <p:pic>
        <p:nvPicPr>
          <p:cNvPr id="257" name="image3.png" descr="arrow03"/>
          <p:cNvPicPr/>
          <p:nvPr/>
        </p:nvPicPr>
        <p:blipFill>
          <a:blip r:embed="rId2">
            <a:extLst/>
          </a:blip>
          <a:stretch>
            <a:fillRect/>
          </a:stretch>
        </p:blipFill>
        <p:spPr>
          <a:xfrm>
            <a:off x="4159113" y="3341711"/>
            <a:ext cx="901975" cy="174577"/>
          </a:xfrm>
          <a:prstGeom prst="rect">
            <a:avLst/>
          </a:prstGeom>
          <a:ln w="12700">
            <a:miter lim="400000"/>
          </a:ln>
        </p:spPr>
      </p:pic>
      <p:grpSp>
        <p:nvGrpSpPr>
          <p:cNvPr id="260" name="Group 260"/>
          <p:cNvGrpSpPr/>
          <p:nvPr/>
        </p:nvGrpSpPr>
        <p:grpSpPr>
          <a:xfrm>
            <a:off x="2514600" y="1296040"/>
            <a:ext cx="3581400" cy="3917086"/>
            <a:chOff x="0" y="-23941"/>
            <a:chExt cx="3581400" cy="3917084"/>
          </a:xfrm>
        </p:grpSpPr>
        <p:sp>
          <p:nvSpPr>
            <p:cNvPr id="258" name="Shape 258"/>
            <p:cNvSpPr/>
            <p:nvPr/>
          </p:nvSpPr>
          <p:spPr>
            <a:xfrm>
              <a:off x="0" y="432618"/>
              <a:ext cx="3581400" cy="346052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latin typeface="+mn-lt"/>
              </a:endParaRPr>
            </a:p>
          </p:txBody>
        </p:sp>
        <p:sp>
          <p:nvSpPr>
            <p:cNvPr id="259" name="Shape 259"/>
            <p:cNvSpPr/>
            <p:nvPr/>
          </p:nvSpPr>
          <p:spPr>
            <a:xfrm>
              <a:off x="152400" y="-23941"/>
              <a:ext cx="3429000" cy="37240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600" dirty="0">
                <a:latin typeface="Consolas"/>
                <a:ea typeface="Consolas"/>
                <a:cs typeface="Consolas"/>
                <a:sym typeface="Consolas"/>
              </a:endParaRPr>
            </a:p>
            <a:p>
              <a:pPr lvl="0"/>
              <a:endParaRPr sz="1600" dirty="0">
                <a:latin typeface="Consolas"/>
                <a:ea typeface="Consolas"/>
                <a:cs typeface="Consolas"/>
                <a:sym typeface="Consolas"/>
              </a:endParaRPr>
            </a:p>
            <a:p>
              <a:pPr lvl="0"/>
              <a:r>
                <a:rPr sz="1600" dirty="0">
                  <a:latin typeface="Consolas"/>
                  <a:ea typeface="Consolas"/>
                  <a:cs typeface="Consolas"/>
                  <a:sym typeface="Consolas"/>
                </a:rPr>
                <a:t>private string myString;</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public string MyString</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this.myString;</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private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myString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263" name="Group 263"/>
          <p:cNvGrpSpPr/>
          <p:nvPr/>
        </p:nvGrpSpPr>
        <p:grpSpPr>
          <a:xfrm>
            <a:off x="403440" y="5715000"/>
            <a:ext cx="8359561" cy="609600"/>
            <a:chOff x="0" y="0"/>
            <a:chExt cx="8359559" cy="609600"/>
          </a:xfrm>
        </p:grpSpPr>
        <p:sp>
          <p:nvSpPr>
            <p:cNvPr id="261" name="Shape 261"/>
            <p:cNvSpPr/>
            <p:nvPr/>
          </p:nvSpPr>
          <p:spPr>
            <a:xfrm>
              <a:off x="0" y="0"/>
              <a:ext cx="8359559" cy="6096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262" name="Shape 262"/>
            <p:cNvSpPr/>
            <p:nvPr/>
          </p:nvSpPr>
          <p:spPr>
            <a:xfrm>
              <a:off x="29757" y="166301"/>
              <a:ext cx="830004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just"/>
              <a:r>
                <a:rPr>
                  <a:latin typeface="+mn-lt"/>
                </a:rPr>
                <a:t>Set-аксессор всегда имеет один параметр типа, предоставляемый свойством</a:t>
              </a:r>
            </a:p>
          </p:txBody>
        </p:sp>
      </p:grpSp>
      <p:grpSp>
        <p:nvGrpSpPr>
          <p:cNvPr id="266" name="Group 266"/>
          <p:cNvGrpSpPr/>
          <p:nvPr/>
        </p:nvGrpSpPr>
        <p:grpSpPr>
          <a:xfrm>
            <a:off x="6248400" y="2590800"/>
            <a:ext cx="2514600" cy="1371600"/>
            <a:chOff x="0" y="0"/>
            <a:chExt cx="2514600" cy="1371600"/>
          </a:xfrm>
        </p:grpSpPr>
        <p:sp>
          <p:nvSpPr>
            <p:cNvPr id="264" name="Shape 264"/>
            <p:cNvSpPr/>
            <p:nvPr/>
          </p:nvSpPr>
          <p:spPr>
            <a:xfrm>
              <a:off x="0" y="0"/>
              <a:ext cx="2514600" cy="13716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265" name="Shape 265"/>
            <p:cNvSpPr/>
            <p:nvPr/>
          </p:nvSpPr>
          <p:spPr>
            <a:xfrm>
              <a:off x="66955" y="270301"/>
              <a:ext cx="2380690"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Логика свойства определяется</a:t>
              </a:r>
            </a:p>
            <a:p>
              <a:pPr lvl="0"/>
              <a:r>
                <a:rPr>
                  <a:latin typeface="+mn-lt"/>
                </a:rPr>
                <a:t> get и set аксессорами</a:t>
              </a:r>
            </a:p>
          </p:txBody>
        </p:sp>
      </p:grpSp>
      <p:pic>
        <p:nvPicPr>
          <p:cNvPr id="267" name="image5.png" descr="arrow03"/>
          <p:cNvPicPr/>
          <p:nvPr/>
        </p:nvPicPr>
        <p:blipFill>
          <a:blip r:embed="rId3">
            <a:extLst/>
          </a:blip>
          <a:stretch>
            <a:fillRect/>
          </a:stretch>
        </p:blipFill>
        <p:spPr>
          <a:xfrm>
            <a:off x="3657600" y="2743200"/>
            <a:ext cx="2663825" cy="225425"/>
          </a:xfrm>
          <a:prstGeom prst="rect">
            <a:avLst/>
          </a:prstGeom>
          <a:ln w="12700">
            <a:miter lim="400000"/>
          </a:ln>
        </p:spPr>
      </p:pic>
      <p:pic>
        <p:nvPicPr>
          <p:cNvPr id="268" name="image5.png" descr="arrow03"/>
          <p:cNvPicPr/>
          <p:nvPr/>
        </p:nvPicPr>
        <p:blipFill>
          <a:blip r:embed="rId3">
            <a:extLst/>
          </a:blip>
          <a:stretch>
            <a:fillRect/>
          </a:stretch>
        </p:blipFill>
        <p:spPr>
          <a:xfrm>
            <a:off x="4495800" y="3733800"/>
            <a:ext cx="1800897" cy="152400"/>
          </a:xfrm>
          <a:prstGeom prst="rect">
            <a:avLst/>
          </a:prstGeom>
          <a:ln w="12700">
            <a:miter lim="400000"/>
          </a:ln>
        </p:spPr>
      </p:pic>
      <p:grpSp>
        <p:nvGrpSpPr>
          <p:cNvPr id="271" name="Group 271"/>
          <p:cNvGrpSpPr/>
          <p:nvPr/>
        </p:nvGrpSpPr>
        <p:grpSpPr>
          <a:xfrm>
            <a:off x="403440" y="1752600"/>
            <a:ext cx="1771937" cy="1066800"/>
            <a:chOff x="0" y="0"/>
            <a:chExt cx="1771935" cy="1066800"/>
          </a:xfrm>
        </p:grpSpPr>
        <p:sp>
          <p:nvSpPr>
            <p:cNvPr id="269" name="Shape 269"/>
            <p:cNvSpPr/>
            <p:nvPr/>
          </p:nvSpPr>
          <p:spPr>
            <a:xfrm>
              <a:off x="0" y="0"/>
              <a:ext cx="1771935" cy="1066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270" name="Shape 270"/>
            <p:cNvSpPr/>
            <p:nvPr/>
          </p:nvSpPr>
          <p:spPr>
            <a:xfrm>
              <a:off x="52077" y="117901"/>
              <a:ext cx="1667780"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Модификатор доступа </a:t>
              </a:r>
            </a:p>
            <a:p>
              <a:pPr lvl="0"/>
              <a:r>
                <a:rPr>
                  <a:latin typeface="+mn-lt"/>
                </a:rPr>
                <a:t>свойства</a:t>
              </a:r>
            </a:p>
          </p:txBody>
        </p:sp>
      </p:grpSp>
      <p:pic>
        <p:nvPicPr>
          <p:cNvPr id="272" name="image3.png" descr="arrow03"/>
          <p:cNvPicPr/>
          <p:nvPr/>
        </p:nvPicPr>
        <p:blipFill>
          <a:blip r:embed="rId4">
            <a:extLst/>
          </a:blip>
          <a:stretch>
            <a:fillRect/>
          </a:stretch>
        </p:blipFill>
        <p:spPr>
          <a:xfrm>
            <a:off x="1524000" y="2362200"/>
            <a:ext cx="1100309" cy="228600"/>
          </a:xfrm>
          <a:prstGeom prst="rect">
            <a:avLst/>
          </a:prstGeom>
          <a:ln w="12700">
            <a:miter lim="400000"/>
          </a:ln>
        </p:spPr>
      </p:pic>
      <p:grpSp>
        <p:nvGrpSpPr>
          <p:cNvPr id="275" name="Group 275"/>
          <p:cNvGrpSpPr/>
          <p:nvPr/>
        </p:nvGrpSpPr>
        <p:grpSpPr>
          <a:xfrm>
            <a:off x="403440" y="3048000"/>
            <a:ext cx="1771937" cy="2286000"/>
            <a:chOff x="0" y="0"/>
            <a:chExt cx="1771935" cy="2286000"/>
          </a:xfrm>
        </p:grpSpPr>
        <p:sp>
          <p:nvSpPr>
            <p:cNvPr id="273" name="Shape 273"/>
            <p:cNvSpPr/>
            <p:nvPr/>
          </p:nvSpPr>
          <p:spPr>
            <a:xfrm>
              <a:off x="0" y="0"/>
              <a:ext cx="1771935" cy="2286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274" name="Shape 274"/>
            <p:cNvSpPr/>
            <p:nvPr/>
          </p:nvSpPr>
          <p:spPr>
            <a:xfrm>
              <a:off x="86498" y="173504"/>
              <a:ext cx="1598938" cy="19389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dirty="0">
                  <a:latin typeface="+mn-lt"/>
                </a:rPr>
                <a:t>Можно изменить модификатор доступа либо get, либо set аксессора свойства</a:t>
              </a:r>
            </a:p>
          </p:txBody>
        </p:sp>
      </p:grpSp>
      <p:pic>
        <p:nvPicPr>
          <p:cNvPr id="276" name="image3.png" descr="arrow03"/>
          <p:cNvPicPr/>
          <p:nvPr/>
        </p:nvPicPr>
        <p:blipFill>
          <a:blip r:embed="rId4">
            <a:extLst/>
          </a:blip>
          <a:stretch>
            <a:fillRect/>
          </a:stretch>
        </p:blipFill>
        <p:spPr>
          <a:xfrm>
            <a:off x="1828800" y="3733798"/>
            <a:ext cx="1176509" cy="244432"/>
          </a:xfrm>
          <a:prstGeom prst="rect">
            <a:avLst/>
          </a:prstGeom>
          <a:ln w="12700">
            <a:miter lim="400000"/>
          </a:ln>
        </p:spPr>
      </p:pic>
      <p:grpSp>
        <p:nvGrpSpPr>
          <p:cNvPr id="279" name="Group 279"/>
          <p:cNvGrpSpPr/>
          <p:nvPr/>
        </p:nvGrpSpPr>
        <p:grpSpPr>
          <a:xfrm>
            <a:off x="2590800" y="762000"/>
            <a:ext cx="1752600" cy="762000"/>
            <a:chOff x="0" y="0"/>
            <a:chExt cx="1752600" cy="762000"/>
          </a:xfrm>
        </p:grpSpPr>
        <p:sp>
          <p:nvSpPr>
            <p:cNvPr id="277" name="Shape 277"/>
            <p:cNvSpPr/>
            <p:nvPr/>
          </p:nvSpPr>
          <p:spPr>
            <a:xfrm>
              <a:off x="0" y="0"/>
              <a:ext cx="17526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278" name="Shape 278"/>
            <p:cNvSpPr/>
            <p:nvPr/>
          </p:nvSpPr>
          <p:spPr>
            <a:xfrm>
              <a:off x="37198" y="104000"/>
              <a:ext cx="16782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Спецификатор типа свойства</a:t>
              </a:r>
            </a:p>
          </p:txBody>
        </p:sp>
      </p:grpSp>
      <p:pic>
        <p:nvPicPr>
          <p:cNvPr id="280" name="image3.png" descr="arrow03"/>
          <p:cNvPicPr/>
          <p:nvPr/>
        </p:nvPicPr>
        <p:blipFill>
          <a:blip r:embed="rId4">
            <a:extLst/>
          </a:blip>
          <a:stretch>
            <a:fillRect/>
          </a:stretch>
        </p:blipFill>
        <p:spPr>
          <a:xfrm rot="5400000">
            <a:off x="3020772" y="1779827"/>
            <a:ext cx="838201" cy="174145"/>
          </a:xfrm>
          <a:prstGeom prst="rect">
            <a:avLst/>
          </a:prstGeom>
          <a:ln w="12700">
            <a:miter lim="400000"/>
          </a:ln>
        </p:spPr>
      </p:pic>
      <p:grpSp>
        <p:nvGrpSpPr>
          <p:cNvPr id="283" name="Group 283"/>
          <p:cNvGrpSpPr/>
          <p:nvPr/>
        </p:nvGrpSpPr>
        <p:grpSpPr>
          <a:xfrm>
            <a:off x="5181600" y="685800"/>
            <a:ext cx="1600200" cy="762000"/>
            <a:chOff x="0" y="0"/>
            <a:chExt cx="1600200" cy="762000"/>
          </a:xfrm>
        </p:grpSpPr>
        <p:sp>
          <p:nvSpPr>
            <p:cNvPr id="281" name="Shape 281"/>
            <p:cNvSpPr/>
            <p:nvPr/>
          </p:nvSpPr>
          <p:spPr>
            <a:xfrm>
              <a:off x="0" y="0"/>
              <a:ext cx="16002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282" name="Shape 282"/>
            <p:cNvSpPr/>
            <p:nvPr/>
          </p:nvSpPr>
          <p:spPr>
            <a:xfrm>
              <a:off x="37197" y="242501"/>
              <a:ext cx="152580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Имя свойства</a:t>
              </a:r>
            </a:p>
          </p:txBody>
        </p:sp>
      </p:grpSp>
      <p:pic>
        <p:nvPicPr>
          <p:cNvPr id="284" name="image3.png" descr="arrow03"/>
          <p:cNvPicPr/>
          <p:nvPr/>
        </p:nvPicPr>
        <p:blipFill>
          <a:blip r:embed="rId4">
            <a:extLst/>
          </a:blip>
          <a:stretch>
            <a:fillRect/>
          </a:stretch>
        </p:blipFill>
        <p:spPr>
          <a:xfrm rot="7449628" flipV="1">
            <a:off x="4780981" y="1662525"/>
            <a:ext cx="1366508" cy="283906"/>
          </a:xfrm>
          <a:prstGeom prst="rect">
            <a:avLst/>
          </a:prstGeom>
          <a:ln w="12700">
            <a:miter lim="400000"/>
          </a:ln>
        </p:spPr>
      </p:pic>
    </p:spTree>
    <p:extLst>
      <p:ext uri="{BB962C8B-B14F-4D97-AF65-F5344CB8AC3E}">
        <p14:creationId xmlns:p14="http://schemas.microsoft.com/office/powerpoint/2010/main" val="203437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 name="Shape 286"/>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Определение свойства</a:t>
            </a:r>
          </a:p>
        </p:txBody>
      </p:sp>
      <p:grpSp>
        <p:nvGrpSpPr>
          <p:cNvPr id="289" name="Group 289"/>
          <p:cNvGrpSpPr/>
          <p:nvPr/>
        </p:nvGrpSpPr>
        <p:grpSpPr>
          <a:xfrm>
            <a:off x="304800" y="509571"/>
            <a:ext cx="3810000" cy="3562497"/>
            <a:chOff x="0" y="-1"/>
            <a:chExt cx="3810000" cy="3562495"/>
          </a:xfrm>
        </p:grpSpPr>
        <p:sp>
          <p:nvSpPr>
            <p:cNvPr id="287" name="Shape 287"/>
            <p:cNvSpPr/>
            <p:nvPr/>
          </p:nvSpPr>
          <p:spPr>
            <a:xfrm>
              <a:off x="0" y="252427"/>
              <a:ext cx="3810000" cy="331006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288" name="Shape 288"/>
            <p:cNvSpPr/>
            <p:nvPr/>
          </p:nvSpPr>
          <p:spPr>
            <a:xfrm>
              <a:off x="152400" y="-1"/>
              <a:ext cx="3657600" cy="3193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600" dirty="0">
                <a:latin typeface="Consolas"/>
                <a:ea typeface="Consolas"/>
                <a:cs typeface="Consolas"/>
                <a:sym typeface="Consolas"/>
              </a:endParaRPr>
            </a:p>
            <a:p>
              <a:pPr lvl="0"/>
              <a:r>
                <a:rPr sz="1600" dirty="0">
                  <a:latin typeface="Consolas"/>
                  <a:ea typeface="Consolas"/>
                  <a:cs typeface="Consolas"/>
                  <a:sym typeface="Consolas"/>
                </a:rPr>
                <a:t>private string myString;</a:t>
              </a:r>
            </a:p>
            <a:p>
              <a:pPr lvl="0"/>
              <a:r>
                <a:rPr sz="1600" dirty="0">
                  <a:latin typeface="Consolas"/>
                  <a:ea typeface="Consolas"/>
                  <a:cs typeface="Consolas"/>
                  <a:sym typeface="Consolas"/>
                </a:rPr>
                <a:t>public string MyString</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this.myString;</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this.myString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292" name="Group 292"/>
          <p:cNvGrpSpPr/>
          <p:nvPr/>
        </p:nvGrpSpPr>
        <p:grpSpPr>
          <a:xfrm>
            <a:off x="2895600" y="3209232"/>
            <a:ext cx="6019800" cy="2023318"/>
            <a:chOff x="0" y="-67368"/>
            <a:chExt cx="5334000" cy="2023317"/>
          </a:xfrm>
        </p:grpSpPr>
        <p:sp>
          <p:nvSpPr>
            <p:cNvPr id="290" name="Shape 290"/>
            <p:cNvSpPr/>
            <p:nvPr/>
          </p:nvSpPr>
          <p:spPr>
            <a:xfrm>
              <a:off x="0" y="0"/>
              <a:ext cx="5334000" cy="195594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291" name="Shape 291"/>
            <p:cNvSpPr/>
            <p:nvPr/>
          </p:nvSpPr>
          <p:spPr>
            <a:xfrm>
              <a:off x="228600" y="-67368"/>
              <a:ext cx="5105400" cy="17235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MyObject theClass = new MyObject;</a:t>
              </a:r>
            </a:p>
            <a:p>
              <a:pPr lvl="0"/>
              <a:r>
                <a:rPr sz="1600" dirty="0">
                  <a:latin typeface="Consolas"/>
                  <a:ea typeface="Consolas"/>
                  <a:cs typeface="Consolas"/>
                  <a:sym typeface="Consolas"/>
                </a:rPr>
                <a:t>// Setting the string – calls the set accessor</a:t>
              </a:r>
            </a:p>
            <a:p>
              <a:pPr lvl="0"/>
              <a:r>
                <a:rPr sz="1600" dirty="0">
                  <a:latin typeface="Consolas"/>
                  <a:ea typeface="Consolas"/>
                  <a:cs typeface="Consolas"/>
                  <a:sym typeface="Consolas"/>
                </a:rPr>
                <a:t>theClass.MyString = "Property set.";</a:t>
              </a:r>
            </a:p>
            <a:p>
              <a:pPr lvl="0"/>
              <a:r>
                <a:rPr sz="1600" dirty="0">
                  <a:latin typeface="Consolas"/>
                  <a:ea typeface="Consolas"/>
                  <a:cs typeface="Consolas"/>
                  <a:sym typeface="Consolas"/>
                </a:rPr>
                <a:t>// Getting the string – calls the get accessor</a:t>
              </a:r>
            </a:p>
            <a:p>
              <a:pPr lvl="0"/>
              <a:r>
                <a:rPr sz="1600" dirty="0">
                  <a:latin typeface="Consolas"/>
                  <a:ea typeface="Consolas"/>
                  <a:cs typeface="Consolas"/>
                  <a:sym typeface="Consolas"/>
                </a:rPr>
                <a:t>Console.WriteLine(theClass.MyString);</a:t>
              </a:r>
            </a:p>
          </p:txBody>
        </p:sp>
      </p:grpSp>
      <p:grpSp>
        <p:nvGrpSpPr>
          <p:cNvPr id="295" name="Group 295"/>
          <p:cNvGrpSpPr/>
          <p:nvPr/>
        </p:nvGrpSpPr>
        <p:grpSpPr>
          <a:xfrm>
            <a:off x="152400" y="5448300"/>
            <a:ext cx="8839200" cy="1028700"/>
            <a:chOff x="0" y="0"/>
            <a:chExt cx="8610600" cy="685800"/>
          </a:xfrm>
        </p:grpSpPr>
        <p:sp>
          <p:nvSpPr>
            <p:cNvPr id="293" name="Shape 293"/>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294" name="Shape 294"/>
            <p:cNvSpPr/>
            <p:nvPr/>
          </p:nvSpPr>
          <p:spPr>
            <a:xfrm>
              <a:off x="228599" y="158233"/>
              <a:ext cx="8157377" cy="3693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Можно определить статические свойства, но они могут получить доступ только к статическим данным</a:t>
              </a:r>
            </a:p>
          </p:txBody>
        </p:sp>
      </p:grpSp>
    </p:spTree>
    <p:extLst>
      <p:ext uri="{BB962C8B-B14F-4D97-AF65-F5344CB8AC3E}">
        <p14:creationId xmlns:p14="http://schemas.microsoft.com/office/powerpoint/2010/main" val="200395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226952" y="179342"/>
            <a:ext cx="8726607" cy="365132"/>
          </a:xfrm>
          <a:prstGeom prst="rect">
            <a:avLst/>
          </a:prstGeom>
        </p:spPr>
        <p:txBody>
          <a:bodyPr lIns="0" tIns="0" rIns="0" bIns="0">
            <a:normAutofit/>
          </a:bodyPr>
          <a:lstStyle/>
          <a:p>
            <a:pPr lvl="0" defTabSz="886968">
              <a:tabLst>
                <a:tab pos="7975600" algn="r"/>
              </a:tabLst>
              <a:defRPr b="0">
                <a:solidFill>
                  <a:srgbClr val="000000"/>
                </a:solidFill>
              </a:defRPr>
            </a:pPr>
            <a:r>
              <a:rPr sz="1746" b="1">
                <a:solidFill>
                  <a:srgbClr val="21438F"/>
                </a:solidFill>
              </a:rPr>
              <a:t>Автоматические свойства (Automatically Implemented Properties, AIP )</a:t>
            </a:r>
          </a:p>
        </p:txBody>
      </p:sp>
      <p:grpSp>
        <p:nvGrpSpPr>
          <p:cNvPr id="300" name="Group 300"/>
          <p:cNvGrpSpPr/>
          <p:nvPr/>
        </p:nvGrpSpPr>
        <p:grpSpPr>
          <a:xfrm>
            <a:off x="173599" y="1077192"/>
            <a:ext cx="4572001" cy="752290"/>
            <a:chOff x="0" y="0"/>
            <a:chExt cx="4572000" cy="752288"/>
          </a:xfrm>
        </p:grpSpPr>
        <p:sp>
          <p:nvSpPr>
            <p:cNvPr id="298" name="Shape 298"/>
            <p:cNvSpPr/>
            <p:nvPr/>
          </p:nvSpPr>
          <p:spPr>
            <a:xfrm>
              <a:off x="0" y="0"/>
              <a:ext cx="45720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lgn="just"/>
              <a:endParaRPr>
                <a:latin typeface="+mn-lt"/>
              </a:endParaRPr>
            </a:p>
          </p:txBody>
        </p:sp>
        <p:sp>
          <p:nvSpPr>
            <p:cNvPr id="299" name="Shape 299"/>
            <p:cNvSpPr/>
            <p:nvPr/>
          </p:nvSpPr>
          <p:spPr>
            <a:xfrm>
              <a:off x="0" y="182431"/>
              <a:ext cx="4572000"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sz="1600">
                  <a:latin typeface="Consolas"/>
                  <a:ea typeface="Consolas"/>
                  <a:cs typeface="Consolas"/>
                  <a:sym typeface="Consolas"/>
                </a:defRPr>
              </a:lvl1pPr>
            </a:lstStyle>
            <a:p>
              <a:pPr lvl="0">
                <a:defRPr sz="1800"/>
              </a:pPr>
              <a:r>
                <a:rPr sz="1600" dirty="0"/>
                <a:t>public string Name { get; set; }</a:t>
              </a:r>
            </a:p>
          </p:txBody>
        </p:sp>
      </p:grpSp>
      <p:grpSp>
        <p:nvGrpSpPr>
          <p:cNvPr id="303" name="Group 303"/>
          <p:cNvGrpSpPr/>
          <p:nvPr/>
        </p:nvGrpSpPr>
        <p:grpSpPr>
          <a:xfrm>
            <a:off x="3805133" y="488724"/>
            <a:ext cx="5146776" cy="3746953"/>
            <a:chOff x="-1014623" y="-119701"/>
            <a:chExt cx="5146774" cy="3746951"/>
          </a:xfrm>
        </p:grpSpPr>
        <p:sp>
          <p:nvSpPr>
            <p:cNvPr id="301" name="Shape 301"/>
            <p:cNvSpPr/>
            <p:nvPr/>
          </p:nvSpPr>
          <p:spPr>
            <a:xfrm>
              <a:off x="-1014624" y="0"/>
              <a:ext cx="5106764" cy="3507548"/>
            </a:xfrm>
            <a:prstGeom prst="roundRect">
              <a:avLst>
                <a:gd name="adj" fmla="val 16667"/>
              </a:avLst>
            </a:prstGeom>
            <a:solidFill>
              <a:srgbClr val="FFFFFF"/>
            </a:solidFill>
            <a:ln w="25400" cap="flat">
              <a:solidFill>
                <a:srgbClr val="4F81BD"/>
              </a:solidFill>
              <a:prstDash val="solid"/>
              <a:bevel/>
            </a:ln>
            <a:effectLst/>
          </p:spPr>
          <p:txBody>
            <a:bodyPr wrap="square" lIns="0" tIns="0" rIns="0" bIns="0" numCol="1" anchor="ctr">
              <a:noAutofit/>
            </a:bodyPr>
            <a:lstStyle/>
            <a:p>
              <a:pPr lvl="0"/>
              <a:endParaRPr>
                <a:latin typeface="+mn-lt"/>
              </a:endParaRPr>
            </a:p>
          </p:txBody>
        </p:sp>
        <p:sp>
          <p:nvSpPr>
            <p:cNvPr id="302" name="Shape 302"/>
            <p:cNvSpPr/>
            <p:nvPr/>
          </p:nvSpPr>
          <p:spPr>
            <a:xfrm>
              <a:off x="-840585" y="-119702"/>
              <a:ext cx="4972737" cy="3746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r>
                <a:rPr sz="1600" dirty="0">
                  <a:latin typeface="Consolas"/>
                  <a:ea typeface="Consolas"/>
                  <a:cs typeface="Consolas"/>
                  <a:sym typeface="Consolas"/>
                </a:rPr>
                <a:t>private string </a:t>
              </a:r>
              <a:r>
                <a:rPr sz="1600" dirty="0">
                  <a:latin typeface="Consolas"/>
                  <a:cs typeface="Consolas"/>
                </a:rPr>
                <a:t>&lt;Name&gt;k__BackingField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public string Name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a:latin typeface="Consolas"/>
                  <a:cs typeface="Consolas"/>
                </a:rPr>
                <a:t>return &lt;Name&gt;k__BackingField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this._name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306" name="Group 306"/>
          <p:cNvGrpSpPr/>
          <p:nvPr/>
        </p:nvGrpSpPr>
        <p:grpSpPr>
          <a:xfrm>
            <a:off x="173599" y="1902376"/>
            <a:ext cx="3557850" cy="2108385"/>
            <a:chOff x="0" y="-160559"/>
            <a:chExt cx="3557849" cy="2108383"/>
          </a:xfrm>
        </p:grpSpPr>
        <p:sp>
          <p:nvSpPr>
            <p:cNvPr id="304" name="Shape 304"/>
            <p:cNvSpPr/>
            <p:nvPr/>
          </p:nvSpPr>
          <p:spPr>
            <a:xfrm>
              <a:off x="0" y="-160560"/>
              <a:ext cx="3557850" cy="2108385"/>
            </a:xfrm>
            <a:prstGeom prst="roundRect">
              <a:avLst>
                <a:gd name="adj" fmla="val 10843"/>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defRPr>
              </a:pPr>
              <a:endParaRPr>
                <a:latin typeface="+mn-lt"/>
              </a:endParaRPr>
            </a:p>
          </p:txBody>
        </p:sp>
        <p:sp>
          <p:nvSpPr>
            <p:cNvPr id="305" name="Shape 305"/>
            <p:cNvSpPr/>
            <p:nvPr/>
          </p:nvSpPr>
          <p:spPr>
            <a:xfrm>
              <a:off x="76814" y="-23398"/>
              <a:ext cx="3404221" cy="1563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defRPr>
              </a:lvl1pPr>
            </a:lstStyle>
            <a:p>
              <a:pPr lvl="0">
                <a:defRPr>
                  <a:solidFill>
                    <a:srgbClr val="000000"/>
                  </a:solidFill>
                </a:defRPr>
              </a:pPr>
              <a:r>
                <a:rPr dirty="0">
                  <a:solidFill>
                    <a:srgbClr val="FFFFFF"/>
                  </a:solidFill>
                  <a:latin typeface="+mn-lt"/>
                </a:rPr>
                <a:t>При использовании автоматического свойства, компилятор создает private поля и автоматически генерирует код для чтения и записи этого поля</a:t>
              </a:r>
            </a:p>
          </p:txBody>
        </p:sp>
      </p:grpSp>
      <p:grpSp>
        <p:nvGrpSpPr>
          <p:cNvPr id="309" name="Group 309"/>
          <p:cNvGrpSpPr/>
          <p:nvPr/>
        </p:nvGrpSpPr>
        <p:grpSpPr>
          <a:xfrm>
            <a:off x="304800" y="4953000"/>
            <a:ext cx="8610600" cy="685800"/>
            <a:chOff x="0" y="0"/>
            <a:chExt cx="8610600" cy="685800"/>
          </a:xfrm>
        </p:grpSpPr>
        <p:sp>
          <p:nvSpPr>
            <p:cNvPr id="307" name="Shape 307"/>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08" name="Shape 308"/>
            <p:cNvSpPr/>
            <p:nvPr/>
          </p:nvSpPr>
          <p:spPr>
            <a:xfrm>
              <a:off x="152399" y="65900"/>
              <a:ext cx="8382001"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Полезны, когда не требуется дополнительной обработки или проверки значений полей</a:t>
              </a:r>
            </a:p>
          </p:txBody>
        </p:sp>
      </p:grpSp>
      <p:grpSp>
        <p:nvGrpSpPr>
          <p:cNvPr id="312" name="Group 312"/>
          <p:cNvGrpSpPr/>
          <p:nvPr/>
        </p:nvGrpSpPr>
        <p:grpSpPr>
          <a:xfrm>
            <a:off x="304800" y="5715000"/>
            <a:ext cx="8610600" cy="685800"/>
            <a:chOff x="0" y="0"/>
            <a:chExt cx="8610600" cy="685800"/>
          </a:xfrm>
        </p:grpSpPr>
        <p:sp>
          <p:nvSpPr>
            <p:cNvPr id="310" name="Shape 310"/>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11" name="Shape 311"/>
            <p:cNvSpPr/>
            <p:nvPr/>
          </p:nvSpPr>
          <p:spPr>
            <a:xfrm>
              <a:off x="152399" y="65900"/>
              <a:ext cx="8382001"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Не возникает никаких последствий при переходе от автоматических свойств на определенные</a:t>
              </a:r>
            </a:p>
          </p:txBody>
        </p:sp>
      </p:grpSp>
      <p:grpSp>
        <p:nvGrpSpPr>
          <p:cNvPr id="315" name="Group 315"/>
          <p:cNvGrpSpPr/>
          <p:nvPr/>
        </p:nvGrpSpPr>
        <p:grpSpPr>
          <a:xfrm>
            <a:off x="304800" y="4080301"/>
            <a:ext cx="8610600" cy="830997"/>
            <a:chOff x="0" y="49322"/>
            <a:chExt cx="8610600" cy="830995"/>
          </a:xfrm>
        </p:grpSpPr>
        <p:sp>
          <p:nvSpPr>
            <p:cNvPr id="313" name="Shape 313"/>
            <p:cNvSpPr/>
            <p:nvPr/>
          </p:nvSpPr>
          <p:spPr>
            <a:xfrm>
              <a:off x="0" y="83819"/>
              <a:ext cx="8610600" cy="76200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14" name="Shape 314"/>
            <p:cNvSpPr/>
            <p:nvPr/>
          </p:nvSpPr>
          <p:spPr>
            <a:xfrm>
              <a:off x="152400" y="49322"/>
              <a:ext cx="8382000" cy="830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Везде, где необходимо добавить поле и можно его сделать public, а не писать свойство для получения и установки его значения, можно использовать автоматические свойства</a:t>
              </a:r>
            </a:p>
          </p:txBody>
        </p:sp>
      </p:grpSp>
      <p:pic>
        <p:nvPicPr>
          <p:cNvPr id="316" name="image3.png" descr="arrow03"/>
          <p:cNvPicPr/>
          <p:nvPr/>
        </p:nvPicPr>
        <p:blipFill>
          <a:blip r:embed="rId2">
            <a:extLst/>
          </a:blip>
          <a:stretch>
            <a:fillRect/>
          </a:stretch>
        </p:blipFill>
        <p:spPr>
          <a:xfrm rot="1676144">
            <a:off x="2528916" y="1898559"/>
            <a:ext cx="1981200" cy="228601"/>
          </a:xfrm>
          <a:prstGeom prst="rect">
            <a:avLst/>
          </a:prstGeom>
          <a:ln w="12700">
            <a:miter lim="400000"/>
          </a:ln>
        </p:spPr>
      </p:pic>
    </p:spTree>
    <p:extLst>
      <p:ext uri="{BB962C8B-B14F-4D97-AF65-F5344CB8AC3E}">
        <p14:creationId xmlns:p14="http://schemas.microsoft.com/office/powerpoint/2010/main" val="101028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Автоматические свойства</a:t>
            </a:r>
          </a:p>
        </p:txBody>
      </p:sp>
      <p:grpSp>
        <p:nvGrpSpPr>
          <p:cNvPr id="321" name="Group 321"/>
          <p:cNvGrpSpPr/>
          <p:nvPr/>
        </p:nvGrpSpPr>
        <p:grpSpPr>
          <a:xfrm>
            <a:off x="369627" y="782319"/>
            <a:ext cx="5497773" cy="3535755"/>
            <a:chOff x="0" y="0"/>
            <a:chExt cx="5497772" cy="3535753"/>
          </a:xfrm>
        </p:grpSpPr>
        <p:sp>
          <p:nvSpPr>
            <p:cNvPr id="319" name="Shape 319"/>
            <p:cNvSpPr/>
            <p:nvPr/>
          </p:nvSpPr>
          <p:spPr>
            <a:xfrm>
              <a:off x="0" y="0"/>
              <a:ext cx="5497773" cy="353575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45719" tIns="45719" rIns="45719" bIns="45719" numCol="1" anchor="t">
              <a:noAutofit/>
            </a:bodyPr>
            <a:lstStyle/>
            <a:p>
              <a:pPr lvl="0">
                <a:defRPr sz="1600">
                  <a:latin typeface="Consolas"/>
                  <a:ea typeface="Consolas"/>
                  <a:cs typeface="Consolas"/>
                  <a:sym typeface="Consolas"/>
                </a:defRPr>
              </a:pPr>
              <a:endParaRPr/>
            </a:p>
          </p:txBody>
        </p:sp>
        <p:sp>
          <p:nvSpPr>
            <p:cNvPr id="320" name="Shape 320"/>
            <p:cNvSpPr/>
            <p:nvPr/>
          </p:nvSpPr>
          <p:spPr>
            <a:xfrm>
              <a:off x="0" y="139700"/>
              <a:ext cx="5497773" cy="29294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a:latin typeface="Consolas"/>
                  <a:ea typeface="Consolas"/>
                  <a:cs typeface="Consolas"/>
                  <a:sym typeface="Consolas"/>
                </a:rPr>
                <a:t>class Employee</a:t>
              </a:r>
            </a:p>
            <a:p>
              <a:pPr lvl="0"/>
              <a:r>
                <a:rPr sz="1600">
                  <a:latin typeface="Consolas"/>
                  <a:ea typeface="Consolas"/>
                  <a:cs typeface="Consolas"/>
                  <a:sym typeface="Consolas"/>
                </a:rPr>
                <a:t>{</a:t>
              </a:r>
            </a:p>
            <a:p>
              <a:pPr lvl="0"/>
              <a:r>
                <a:rPr sz="1600">
                  <a:latin typeface="Consolas"/>
                  <a:ea typeface="Consolas"/>
                  <a:cs typeface="Consolas"/>
                  <a:sym typeface="Consolas"/>
                </a:rPr>
                <a:t>   public int salary;</a:t>
              </a:r>
            </a:p>
            <a:p>
              <a:pPr lvl="0"/>
              <a:endParaRPr sz="1600">
                <a:latin typeface="Consolas"/>
                <a:ea typeface="Consolas"/>
                <a:cs typeface="Consolas"/>
                <a:sym typeface="Consolas"/>
              </a:endParaRPr>
            </a:p>
            <a:p>
              <a:pPr lvl="0"/>
              <a:r>
                <a:rPr sz="1600">
                  <a:latin typeface="Consolas"/>
                  <a:ea typeface="Consolas"/>
                  <a:cs typeface="Consolas"/>
                  <a:sym typeface="Consolas"/>
                </a:rPr>
                <a:t>   public string Name { get; set; }</a:t>
              </a:r>
            </a:p>
            <a:p>
              <a:pPr lvl="0"/>
              <a:r>
                <a:rPr sz="1600">
                  <a:latin typeface="Consolas"/>
                  <a:ea typeface="Consolas"/>
                  <a:cs typeface="Consolas"/>
                  <a:sym typeface="Consolas"/>
                </a:rPr>
                <a:t>   public string Department { get; set; }</a:t>
              </a:r>
            </a:p>
            <a:p>
              <a:pPr lvl="0"/>
              <a:r>
                <a:rPr sz="1600">
                  <a:latin typeface="Consolas"/>
                  <a:ea typeface="Consolas"/>
                  <a:cs typeface="Consolas"/>
                  <a:sym typeface="Consolas"/>
                </a:rPr>
                <a:t>   public int Salary </a:t>
              </a:r>
              <a:r>
                <a:t> </a:t>
              </a:r>
              <a:r>
                <a:rPr sz="1600">
                  <a:latin typeface="Consolas"/>
                  <a:ea typeface="Consolas"/>
                  <a:cs typeface="Consolas"/>
                  <a:sym typeface="Consolas"/>
                </a:rPr>
                <a:t>{...}</a:t>
              </a:r>
            </a:p>
            <a:p>
              <a:pPr lvl="0"/>
              <a:endParaRPr sz="1600">
                <a:latin typeface="Consolas"/>
                <a:ea typeface="Consolas"/>
                <a:cs typeface="Consolas"/>
                <a:sym typeface="Consolas"/>
              </a:endParaRPr>
            </a:p>
            <a:p>
              <a:pPr lvl="0"/>
              <a:r>
                <a:rPr sz="1600">
                  <a:latin typeface="Consolas"/>
                  <a:ea typeface="Consolas"/>
                  <a:cs typeface="Consolas"/>
                  <a:sym typeface="Consolas"/>
                </a:rPr>
                <a:t>   public Employee(string Name)</a:t>
              </a:r>
              <a:r>
                <a:t> </a:t>
              </a:r>
              <a:r>
                <a:rPr sz="1600">
                  <a:latin typeface="Consolas"/>
                  <a:ea typeface="Consolas"/>
                  <a:cs typeface="Consolas"/>
                  <a:sym typeface="Consolas"/>
                </a:rPr>
                <a:t>{...}</a:t>
              </a:r>
            </a:p>
            <a:p>
              <a:pPr lvl="0"/>
              <a:r>
                <a:rPr sz="1600">
                  <a:latin typeface="Consolas"/>
                  <a:ea typeface="Consolas"/>
                  <a:cs typeface="Consolas"/>
                  <a:sym typeface="Consolas"/>
                </a:rPr>
                <a:t>   public override string ToString()</a:t>
              </a:r>
              <a:r>
                <a:t> </a:t>
              </a:r>
              <a:r>
                <a:rPr sz="1600">
                  <a:latin typeface="Consolas"/>
                  <a:ea typeface="Consolas"/>
                  <a:cs typeface="Consolas"/>
                  <a:sym typeface="Consolas"/>
                </a:rPr>
                <a:t>{...}</a:t>
              </a:r>
            </a:p>
            <a:p>
              <a:pPr lvl="0"/>
              <a:r>
                <a:rPr sz="1600">
                  <a:latin typeface="Consolas"/>
                  <a:ea typeface="Consolas"/>
                  <a:cs typeface="Consolas"/>
                  <a:sym typeface="Consolas"/>
                </a:rPr>
                <a:t>}</a:t>
              </a:r>
            </a:p>
          </p:txBody>
        </p:sp>
      </p:grpSp>
      <p:sp>
        <p:nvSpPr>
          <p:cNvPr id="322" name="Shape 322"/>
          <p:cNvSpPr/>
          <p:nvPr/>
        </p:nvSpPr>
        <p:spPr>
          <a:xfrm>
            <a:off x="5429587" y="1752600"/>
            <a:ext cx="3485813" cy="4454882"/>
          </a:xfrm>
          <a:custGeom>
            <a:avLst/>
            <a:gdLst/>
            <a:ahLst/>
            <a:cxnLst>
              <a:cxn ang="0">
                <a:pos x="wd2" y="hd2"/>
              </a:cxn>
              <a:cxn ang="5400000">
                <a:pos x="wd2" y="hd2"/>
              </a:cxn>
              <a:cxn ang="10800000">
                <a:pos x="wd2" y="hd2"/>
              </a:cxn>
              <a:cxn ang="16200000">
                <a:pos x="wd2" y="hd2"/>
              </a:cxn>
            </a:cxnLst>
            <a:rect l="0" t="0" r="r" b="b"/>
            <a:pathLst>
              <a:path w="21600" h="21600" extrusionOk="0">
                <a:moveTo>
                  <a:pt x="0" y="2971"/>
                </a:moveTo>
                <a:cubicBezTo>
                  <a:pt x="0" y="1330"/>
                  <a:pt x="1612" y="0"/>
                  <a:pt x="3600" y="0"/>
                </a:cubicBezTo>
                <a:lnTo>
                  <a:pt x="18000" y="0"/>
                </a:lnTo>
                <a:cubicBezTo>
                  <a:pt x="19988" y="0"/>
                  <a:pt x="21600" y="1330"/>
                  <a:pt x="21600" y="2971"/>
                </a:cubicBezTo>
                <a:lnTo>
                  <a:pt x="21600" y="18629"/>
                </a:lnTo>
                <a:cubicBezTo>
                  <a:pt x="21600" y="20270"/>
                  <a:pt x="19988" y="21600"/>
                  <a:pt x="18000" y="21600"/>
                </a:cubicBezTo>
                <a:lnTo>
                  <a:pt x="3600" y="21600"/>
                </a:lnTo>
                <a:cubicBezTo>
                  <a:pt x="1612" y="21600"/>
                  <a:pt x="0" y="20270"/>
                  <a:pt x="0" y="18629"/>
                </a:cubicBezTo>
                <a:close/>
              </a:path>
            </a:pathLst>
          </a:custGeom>
          <a:solidFill>
            <a:srgbClr val="FFFFFF"/>
          </a:solidFill>
          <a:ln w="25400">
            <a:solidFill>
              <a:srgbClr val="4F81BD"/>
            </a:solidFill>
          </a:ln>
        </p:spPr>
        <p:txBody>
          <a:bodyPr lIns="45719" rIns="45719"/>
          <a:lstStyle/>
          <a:p>
            <a:pPr lvl="0" algn="just">
              <a:defRPr sz="1600"/>
            </a:pPr>
            <a:endParaRPr/>
          </a:p>
        </p:txBody>
      </p:sp>
      <p:pic>
        <p:nvPicPr>
          <p:cNvPr id="323" name="image6.png"/>
          <p:cNvPicPr/>
          <p:nvPr/>
        </p:nvPicPr>
        <p:blipFill>
          <a:blip r:embed="rId2">
            <a:extLst/>
          </a:blip>
          <a:stretch>
            <a:fillRect/>
          </a:stretch>
        </p:blipFill>
        <p:spPr>
          <a:xfrm>
            <a:off x="5507184" y="2162274"/>
            <a:ext cx="3330619" cy="3635534"/>
          </a:xfrm>
          <a:prstGeom prst="rect">
            <a:avLst/>
          </a:prstGeom>
          <a:ln w="12700">
            <a:miter lim="400000"/>
          </a:ln>
        </p:spPr>
      </p:pic>
    </p:spTree>
    <p:extLst>
      <p:ext uri="{BB962C8B-B14F-4D97-AF65-F5344CB8AC3E}">
        <p14:creationId xmlns:p14="http://schemas.microsoft.com/office/powerpoint/2010/main" val="355677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5" name="Shape 325"/>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экземпляра объекта с помощью свойства</a:t>
            </a:r>
          </a:p>
        </p:txBody>
      </p:sp>
      <p:grpSp>
        <p:nvGrpSpPr>
          <p:cNvPr id="328" name="Group 328"/>
          <p:cNvGrpSpPr/>
          <p:nvPr/>
        </p:nvGrpSpPr>
        <p:grpSpPr>
          <a:xfrm>
            <a:off x="304800" y="-100458"/>
            <a:ext cx="6324600" cy="6653657"/>
            <a:chOff x="0" y="0"/>
            <a:chExt cx="6324600" cy="6128470"/>
          </a:xfrm>
        </p:grpSpPr>
        <p:sp>
          <p:nvSpPr>
            <p:cNvPr id="326" name="Shape 326"/>
            <p:cNvSpPr/>
            <p:nvPr/>
          </p:nvSpPr>
          <p:spPr>
            <a:xfrm>
              <a:off x="0" y="862455"/>
              <a:ext cx="6324600" cy="526601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327" name="Shape 327"/>
            <p:cNvSpPr/>
            <p:nvPr/>
          </p:nvSpPr>
          <p:spPr>
            <a:xfrm>
              <a:off x="0" y="-1"/>
              <a:ext cx="6324600" cy="60024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r>
                <a:rPr sz="1500" dirty="0">
                  <a:latin typeface="Consolas"/>
                  <a:ea typeface="Consolas"/>
                  <a:cs typeface="Consolas"/>
                  <a:sym typeface="Consolas"/>
                </a:rPr>
                <a:t>class Employee</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private string name;</a:t>
              </a:r>
            </a:p>
            <a:p>
              <a:pPr lvl="0"/>
              <a:r>
                <a:rPr sz="1500" dirty="0">
                  <a:latin typeface="Consolas"/>
                  <a:ea typeface="Consolas"/>
                  <a:cs typeface="Consolas"/>
                  <a:sym typeface="Consolas"/>
                </a:rPr>
                <a:t>    private string department;</a:t>
              </a:r>
            </a:p>
            <a:p>
              <a:pPr lvl="0"/>
              <a:r>
                <a:rPr sz="1500" dirty="0">
                  <a:latin typeface="Consolas"/>
                  <a:ea typeface="Consolas"/>
                  <a:cs typeface="Consolas"/>
                  <a:sym typeface="Consolas"/>
                </a:rPr>
                <a:t>    // Initialize both fields</a:t>
              </a:r>
            </a:p>
            <a:p>
              <a:pPr lvl="0"/>
              <a:r>
                <a:rPr sz="1500" dirty="0">
                  <a:latin typeface="Consolas"/>
                  <a:ea typeface="Consolas"/>
                  <a:cs typeface="Consolas"/>
                  <a:sym typeface="Consolas"/>
                </a:rPr>
                <a:t>    public Employee(string empName, string empDepartment)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this.name = empName;</a:t>
              </a:r>
            </a:p>
            <a:p>
              <a:pPr lvl="0"/>
              <a:r>
                <a:rPr sz="1500" dirty="0">
                  <a:latin typeface="Consolas"/>
                  <a:ea typeface="Consolas"/>
                  <a:cs typeface="Consolas"/>
                  <a:sym typeface="Consolas"/>
                </a:rPr>
                <a:t>        this.department = empDepartment;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 Initialize name only</a:t>
              </a:r>
            </a:p>
            <a:p>
              <a:pPr lvl="0"/>
              <a:r>
                <a:rPr sz="1500" dirty="0">
                  <a:latin typeface="Consolas"/>
                  <a:ea typeface="Consolas"/>
                  <a:cs typeface="Consolas"/>
                  <a:sym typeface="Consolas"/>
                </a:rPr>
                <a:t>    public Employee(string empName)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this.name = empName;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 Initialize department only</a:t>
              </a:r>
            </a:p>
            <a:p>
              <a:pPr lvl="0"/>
              <a:r>
                <a:rPr sz="1500" dirty="0">
                  <a:latin typeface="Consolas"/>
                  <a:ea typeface="Consolas"/>
                  <a:cs typeface="Consolas"/>
                  <a:sym typeface="Consolas"/>
                </a:rPr>
                <a:t>    public Employee(string empDepartment)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this.department = empDepartment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grpSp>
        <p:nvGrpSpPr>
          <p:cNvPr id="331" name="Group 331"/>
          <p:cNvGrpSpPr/>
          <p:nvPr/>
        </p:nvGrpSpPr>
        <p:grpSpPr>
          <a:xfrm>
            <a:off x="2514600" y="5715000"/>
            <a:ext cx="6324600" cy="752288"/>
            <a:chOff x="0" y="0"/>
            <a:chExt cx="6324600" cy="752287"/>
          </a:xfrm>
        </p:grpSpPr>
        <p:sp>
          <p:nvSpPr>
            <p:cNvPr id="329" name="Shape 329"/>
            <p:cNvSpPr/>
            <p:nvPr/>
          </p:nvSpPr>
          <p:spPr>
            <a:xfrm>
              <a:off x="0" y="0"/>
              <a:ext cx="63246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330" name="Shape 330"/>
            <p:cNvSpPr/>
            <p:nvPr/>
          </p:nvSpPr>
          <p:spPr>
            <a:xfrm>
              <a:off x="0" y="35884"/>
              <a:ext cx="6324600"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a:latin typeface="Consolas"/>
                  <a:ea typeface="Consolas"/>
                  <a:cs typeface="Consolas"/>
                  <a:sym typeface="Consolas"/>
                </a:rPr>
                <a:t>// Is "Fred" the name of an employee or a department?</a:t>
              </a:r>
            </a:p>
            <a:p>
              <a:pPr lvl="0"/>
              <a:r>
                <a:rPr sz="1600" b="1">
                  <a:solidFill>
                    <a:srgbClr val="FF0000"/>
                  </a:solidFill>
                  <a:latin typeface="Consolas"/>
                  <a:ea typeface="Consolas"/>
                  <a:cs typeface="Consolas"/>
                  <a:sym typeface="Consolas"/>
                </a:rPr>
                <a:t>Employee myEmployee = new Employee("Fred");</a:t>
              </a:r>
            </a:p>
          </p:txBody>
        </p:sp>
      </p:grpSp>
      <p:grpSp>
        <p:nvGrpSpPr>
          <p:cNvPr id="334" name="Group 334"/>
          <p:cNvGrpSpPr/>
          <p:nvPr/>
        </p:nvGrpSpPr>
        <p:grpSpPr>
          <a:xfrm>
            <a:off x="6781800" y="2819400"/>
            <a:ext cx="2133600" cy="1905000"/>
            <a:chOff x="0" y="0"/>
            <a:chExt cx="2133600" cy="1905000"/>
          </a:xfrm>
        </p:grpSpPr>
        <p:sp>
          <p:nvSpPr>
            <p:cNvPr id="332" name="Shape 332"/>
            <p:cNvSpPr/>
            <p:nvPr/>
          </p:nvSpPr>
          <p:spPr>
            <a:xfrm>
              <a:off x="0" y="0"/>
              <a:ext cx="2133600" cy="1905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333" name="Shape 333"/>
            <p:cNvSpPr/>
            <p:nvPr/>
          </p:nvSpPr>
          <p:spPr>
            <a:xfrm>
              <a:off x="92994" y="260002"/>
              <a:ext cx="1947612" cy="1384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Компилятор не может различить два конструктора, принимающих один параметр</a:t>
              </a:r>
            </a:p>
          </p:txBody>
        </p:sp>
      </p:grpSp>
      <p:grpSp>
        <p:nvGrpSpPr>
          <p:cNvPr id="337" name="Group 337"/>
          <p:cNvGrpSpPr/>
          <p:nvPr/>
        </p:nvGrpSpPr>
        <p:grpSpPr>
          <a:xfrm>
            <a:off x="5562600" y="4114800"/>
            <a:ext cx="1600201" cy="1447801"/>
            <a:chOff x="0" y="0"/>
            <a:chExt cx="1600200" cy="1447800"/>
          </a:xfrm>
        </p:grpSpPr>
        <p:sp>
          <p:nvSpPr>
            <p:cNvPr id="335" name="Shape 335"/>
            <p:cNvSpPr/>
            <p:nvPr/>
          </p:nvSpPr>
          <p:spPr>
            <a:xfrm>
              <a:off x="0" y="0"/>
              <a:ext cx="1600201" cy="144780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adFill flip="none" rotWithShape="1">
              <a:gsLst>
                <a:gs pos="0">
                  <a:srgbClr val="FFA5A3"/>
                </a:gs>
                <a:gs pos="35000">
                  <a:srgbClr val="FFBFBE"/>
                </a:gs>
                <a:gs pos="100000">
                  <a:srgbClr val="FFE6E6"/>
                </a:gs>
              </a:gsLst>
              <a:lin ang="16200000" scaled="0"/>
            </a:gradFill>
            <a:ln w="9525" cap="flat">
              <a:solidFill>
                <a:srgbClr val="BE4B48"/>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p>
          </p:txBody>
        </p:sp>
        <p:sp>
          <p:nvSpPr>
            <p:cNvPr id="336" name="Shape 336"/>
            <p:cNvSpPr/>
            <p:nvPr/>
          </p:nvSpPr>
          <p:spPr>
            <a:xfrm>
              <a:off x="342783" y="493471"/>
              <a:ext cx="894558"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lvl1pPr>
            </a:lstStyle>
            <a:p>
              <a:pPr lvl="0">
                <a:defRPr b="0"/>
              </a:pPr>
              <a:r>
                <a:rPr b="1"/>
                <a:t>CTE</a:t>
              </a:r>
            </a:p>
          </p:txBody>
        </p:sp>
      </p:grpSp>
    </p:spTree>
    <p:extLst>
      <p:ext uri="{BB962C8B-B14F-4D97-AF65-F5344CB8AC3E}">
        <p14:creationId xmlns:p14="http://schemas.microsoft.com/office/powerpoint/2010/main" val="872408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экземпляра объекта с помощью свойства</a:t>
            </a:r>
          </a:p>
        </p:txBody>
      </p:sp>
      <p:grpSp>
        <p:nvGrpSpPr>
          <p:cNvPr id="342" name="Group 342"/>
          <p:cNvGrpSpPr/>
          <p:nvPr/>
        </p:nvGrpSpPr>
        <p:grpSpPr>
          <a:xfrm>
            <a:off x="304800" y="630379"/>
            <a:ext cx="6858000" cy="4404702"/>
            <a:chOff x="0" y="0"/>
            <a:chExt cx="6858000" cy="4404700"/>
          </a:xfrm>
        </p:grpSpPr>
        <p:sp>
          <p:nvSpPr>
            <p:cNvPr id="340" name="Shape 340"/>
            <p:cNvSpPr/>
            <p:nvPr/>
          </p:nvSpPr>
          <p:spPr>
            <a:xfrm>
              <a:off x="0" y="116658"/>
              <a:ext cx="6858000" cy="428804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341" name="Shape 341"/>
            <p:cNvSpPr/>
            <p:nvPr/>
          </p:nvSpPr>
          <p:spPr>
            <a:xfrm>
              <a:off x="304800" y="0"/>
              <a:ext cx="6553200" cy="3716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r>
                <a:rPr sz="1500" dirty="0">
                  <a:latin typeface="Consolas"/>
                  <a:ea typeface="Consolas"/>
                  <a:cs typeface="Consolas"/>
                  <a:sym typeface="Consolas"/>
                </a:rPr>
                <a:t>class Employee</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public Employee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Employee (int grade)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string Name { get; set; }</a:t>
              </a:r>
            </a:p>
            <a:p>
              <a:pPr lvl="0"/>
              <a:r>
                <a:rPr sz="1500" dirty="0">
                  <a:latin typeface="Consolas"/>
                  <a:ea typeface="Consolas"/>
                  <a:cs typeface="Consolas"/>
                  <a:sym typeface="Consolas"/>
                </a:rPr>
                <a:t>    public string Department { get; set;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grpSp>
        <p:nvGrpSpPr>
          <p:cNvPr id="345" name="Group 345"/>
          <p:cNvGrpSpPr/>
          <p:nvPr/>
        </p:nvGrpSpPr>
        <p:grpSpPr>
          <a:xfrm>
            <a:off x="1219200" y="4019640"/>
            <a:ext cx="7543800" cy="2457360"/>
            <a:chOff x="0" y="-1"/>
            <a:chExt cx="7543800" cy="2053051"/>
          </a:xfrm>
        </p:grpSpPr>
        <p:sp>
          <p:nvSpPr>
            <p:cNvPr id="343" name="Shape 343"/>
            <p:cNvSpPr/>
            <p:nvPr/>
          </p:nvSpPr>
          <p:spPr>
            <a:xfrm>
              <a:off x="0" y="247558"/>
              <a:ext cx="7543800" cy="180549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344" name="Shape 344"/>
            <p:cNvSpPr/>
            <p:nvPr/>
          </p:nvSpPr>
          <p:spPr>
            <a:xfrm>
              <a:off x="304800" y="-1"/>
              <a:ext cx="7239000" cy="1961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dirty="0">
                <a:latin typeface="Consolas"/>
                <a:ea typeface="Consolas"/>
                <a:cs typeface="Consolas"/>
                <a:sym typeface="Consolas"/>
              </a:endParaRPr>
            </a:p>
            <a:p>
              <a:pPr lvl="0"/>
              <a:r>
                <a:rPr sz="1500" dirty="0">
                  <a:latin typeface="Consolas"/>
                  <a:ea typeface="Consolas"/>
                  <a:cs typeface="Consolas"/>
                  <a:sym typeface="Consolas"/>
                </a:rPr>
                <a:t>Employee louisa = new Employee() </a:t>
              </a:r>
              <a:r>
                <a:rPr sz="1600" b="1" dirty="0">
                  <a:latin typeface="Consolas"/>
                  <a:ea typeface="Consolas"/>
                  <a:cs typeface="Consolas"/>
                  <a:sym typeface="Consolas"/>
                </a:rPr>
                <a:t>{ Department = "Technical" }</a:t>
              </a:r>
              <a:r>
                <a:rPr sz="1500" dirty="0">
                  <a:latin typeface="Consolas"/>
                  <a:ea typeface="Consolas"/>
                  <a:cs typeface="Consolas"/>
                  <a:sym typeface="Consolas"/>
                </a:rPr>
                <a:t>;</a:t>
              </a:r>
            </a:p>
            <a:p>
              <a:pPr lvl="0"/>
              <a:r>
                <a:rPr sz="1500" dirty="0">
                  <a:latin typeface="Consolas"/>
                  <a:ea typeface="Consolas"/>
                  <a:cs typeface="Consolas"/>
                  <a:sym typeface="Consolas"/>
                </a:rPr>
                <a:t>Employee john = new Employee </a:t>
              </a:r>
              <a:r>
                <a:rPr sz="1600" b="1" dirty="0">
                  <a:latin typeface="Consolas"/>
                  <a:ea typeface="Consolas"/>
                  <a:cs typeface="Consolas"/>
                  <a:sym typeface="Consolas"/>
                </a:rPr>
                <a:t>{ Name = "John" }</a:t>
              </a:r>
              <a:r>
                <a:rPr sz="1500" dirty="0">
                  <a:latin typeface="Consolas"/>
                  <a:ea typeface="Consolas"/>
                  <a:cs typeface="Consolas"/>
                  <a:sym typeface="Consolas"/>
                </a:rPr>
                <a:t>;</a:t>
              </a:r>
            </a:p>
            <a:p>
              <a:pPr lvl="0"/>
              <a:r>
                <a:rPr sz="1500" dirty="0">
                  <a:latin typeface="Consolas"/>
                  <a:ea typeface="Consolas"/>
                  <a:cs typeface="Consolas"/>
                  <a:sym typeface="Consolas"/>
                </a:rPr>
                <a:t>Employee mike = new Employee</a:t>
              </a:r>
            </a:p>
            <a:p>
              <a:pPr lvl="0"/>
              <a:r>
                <a:rPr sz="1600" b="1" dirty="0">
                  <a:latin typeface="Consolas"/>
                  <a:ea typeface="Consolas"/>
                  <a:cs typeface="Consolas"/>
                  <a:sym typeface="Consolas"/>
                </a:rPr>
                <a:t>{</a:t>
              </a:r>
            </a:p>
            <a:p>
              <a:pPr lvl="0"/>
              <a:r>
                <a:rPr sz="1600" b="1" dirty="0">
                  <a:latin typeface="Consolas"/>
                  <a:ea typeface="Consolas"/>
                  <a:cs typeface="Consolas"/>
                  <a:sym typeface="Consolas"/>
                </a:rPr>
                <a:t>    Name = "Mike",</a:t>
              </a:r>
            </a:p>
            <a:p>
              <a:pPr lvl="0"/>
              <a:r>
                <a:rPr sz="1600" b="1" dirty="0">
                  <a:latin typeface="Consolas"/>
                  <a:ea typeface="Consolas"/>
                  <a:cs typeface="Consolas"/>
                  <a:sym typeface="Consolas"/>
                </a:rPr>
                <a:t>    Department = "Technical"</a:t>
              </a:r>
            </a:p>
            <a:p>
              <a:pPr lvl="0"/>
              <a:r>
                <a:rPr sz="1600" b="1" dirty="0">
                  <a:latin typeface="Consolas"/>
                  <a:ea typeface="Consolas"/>
                  <a:cs typeface="Consolas"/>
                  <a:sym typeface="Consolas"/>
                </a:rPr>
                <a:t>}</a:t>
              </a:r>
              <a:r>
                <a:rPr sz="1500" dirty="0">
                  <a:latin typeface="Consolas"/>
                  <a:ea typeface="Consolas"/>
                  <a:cs typeface="Consolas"/>
                  <a:sym typeface="Consolas"/>
                </a:rPr>
                <a:t>;</a:t>
              </a:r>
            </a:p>
          </p:txBody>
        </p:sp>
      </p:grpSp>
      <p:grpSp>
        <p:nvGrpSpPr>
          <p:cNvPr id="348" name="Group 348"/>
          <p:cNvGrpSpPr/>
          <p:nvPr/>
        </p:nvGrpSpPr>
        <p:grpSpPr>
          <a:xfrm>
            <a:off x="4945796" y="672924"/>
            <a:ext cx="3923144" cy="1293213"/>
            <a:chOff x="0" y="0"/>
            <a:chExt cx="3923142" cy="1293211"/>
          </a:xfrm>
        </p:grpSpPr>
        <p:sp>
          <p:nvSpPr>
            <p:cNvPr id="346" name="Shape 346"/>
            <p:cNvSpPr/>
            <p:nvPr/>
          </p:nvSpPr>
          <p:spPr>
            <a:xfrm>
              <a:off x="0" y="0"/>
              <a:ext cx="3836244" cy="1293212"/>
            </a:xfrm>
            <a:prstGeom prst="roundRect">
              <a:avLst>
                <a:gd name="adj" fmla="val 15063"/>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347" name="Shape 347"/>
            <p:cNvSpPr/>
            <p:nvPr/>
          </p:nvSpPr>
          <p:spPr>
            <a:xfrm>
              <a:off x="77374" y="29736"/>
              <a:ext cx="3845769" cy="1236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r>
                <a:rPr dirty="0">
                  <a:latin typeface="+mn-lt"/>
                </a:rPr>
                <a:t>Нужно стараться определять только конструкторы, устанавливающие все необходимые значения свойств по умолчанию</a:t>
              </a:r>
            </a:p>
          </p:txBody>
        </p:sp>
      </p:grpSp>
      <p:grpSp>
        <p:nvGrpSpPr>
          <p:cNvPr id="351" name="Group 351"/>
          <p:cNvGrpSpPr/>
          <p:nvPr/>
        </p:nvGrpSpPr>
        <p:grpSpPr>
          <a:xfrm>
            <a:off x="5791200" y="5486400"/>
            <a:ext cx="2819400" cy="609600"/>
            <a:chOff x="0" y="0"/>
            <a:chExt cx="2819400" cy="609600"/>
          </a:xfrm>
        </p:grpSpPr>
        <p:sp>
          <p:nvSpPr>
            <p:cNvPr id="349" name="Shape 349"/>
            <p:cNvSpPr/>
            <p:nvPr/>
          </p:nvSpPr>
          <p:spPr>
            <a:xfrm>
              <a:off x="0" y="0"/>
              <a:ext cx="2819400" cy="6096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p>
          </p:txBody>
        </p:sp>
        <p:sp>
          <p:nvSpPr>
            <p:cNvPr id="350" name="Shape 350"/>
            <p:cNvSpPr/>
            <p:nvPr/>
          </p:nvSpPr>
          <p:spPr>
            <a:xfrm>
              <a:off x="29757" y="166301"/>
              <a:ext cx="275988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latin typeface="+mn-lt"/>
                </a:rPr>
                <a:t>Инициализация</a:t>
              </a:r>
              <a:r>
                <a:rPr dirty="0"/>
                <a:t> объекта</a:t>
              </a:r>
            </a:p>
          </p:txBody>
        </p:sp>
      </p:grpSp>
      <p:pic>
        <p:nvPicPr>
          <p:cNvPr id="352" name="image3.png" descr="arrow03"/>
          <p:cNvPicPr/>
          <p:nvPr/>
        </p:nvPicPr>
        <p:blipFill>
          <a:blip r:embed="rId2">
            <a:extLst/>
          </a:blip>
          <a:stretch>
            <a:fillRect/>
          </a:stretch>
        </p:blipFill>
        <p:spPr>
          <a:xfrm rot="11763061">
            <a:off x="4273689" y="5315715"/>
            <a:ext cx="1828801" cy="304801"/>
          </a:xfrm>
          <a:prstGeom prst="rect">
            <a:avLst/>
          </a:prstGeom>
          <a:ln w="12700">
            <a:miter lim="400000"/>
          </a:ln>
        </p:spPr>
      </p:pic>
    </p:spTree>
    <p:extLst>
      <p:ext uri="{BB962C8B-B14F-4D97-AF65-F5344CB8AC3E}">
        <p14:creationId xmlns:p14="http://schemas.microsoft.com/office/powerpoint/2010/main" val="86420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 name="Shape 354"/>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Определение свойств в интерфейсе</a:t>
            </a:r>
          </a:p>
        </p:txBody>
      </p:sp>
      <p:grpSp>
        <p:nvGrpSpPr>
          <p:cNvPr id="357" name="Group 357"/>
          <p:cNvGrpSpPr/>
          <p:nvPr/>
        </p:nvGrpSpPr>
        <p:grpSpPr>
          <a:xfrm>
            <a:off x="304800" y="762000"/>
            <a:ext cx="8610600" cy="838200"/>
            <a:chOff x="0" y="0"/>
            <a:chExt cx="8610600" cy="838200"/>
          </a:xfrm>
        </p:grpSpPr>
        <p:sp>
          <p:nvSpPr>
            <p:cNvPr id="355" name="Shape 355"/>
            <p:cNvSpPr/>
            <p:nvPr/>
          </p:nvSpPr>
          <p:spPr>
            <a:xfrm>
              <a:off x="0" y="0"/>
              <a:ext cx="8610600" cy="8382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356" name="Shape 356"/>
            <p:cNvSpPr/>
            <p:nvPr/>
          </p:nvSpPr>
          <p:spPr>
            <a:xfrm>
              <a:off x="40918" y="142101"/>
              <a:ext cx="852876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a:solidFill>
                    <a:srgbClr val="FFFFFF"/>
                  </a:solidFill>
                  <a:latin typeface="+mn-lt"/>
                </a:rPr>
                <a:t>Интерфейс определяет контракт, специфицирующий методы, которые класс должен реализовывать</a:t>
              </a:r>
            </a:p>
          </p:txBody>
        </p:sp>
      </p:grpSp>
      <p:grpSp>
        <p:nvGrpSpPr>
          <p:cNvPr id="360" name="Group 360"/>
          <p:cNvGrpSpPr/>
          <p:nvPr/>
        </p:nvGrpSpPr>
        <p:grpSpPr>
          <a:xfrm>
            <a:off x="304800" y="2895600"/>
            <a:ext cx="8610600" cy="533400"/>
            <a:chOff x="0" y="0"/>
            <a:chExt cx="8610600" cy="533400"/>
          </a:xfrm>
        </p:grpSpPr>
        <p:sp>
          <p:nvSpPr>
            <p:cNvPr id="358" name="Shape 358"/>
            <p:cNvSpPr/>
            <p:nvPr/>
          </p:nvSpPr>
          <p:spPr>
            <a:xfrm>
              <a:off x="0" y="0"/>
              <a:ext cx="86106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59" name="Shape 359"/>
            <p:cNvSpPr/>
            <p:nvPr/>
          </p:nvSpPr>
          <p:spPr>
            <a:xfrm>
              <a:off x="26037" y="128201"/>
              <a:ext cx="85585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Детали реализации свойств являются ответственностью класса</a:t>
              </a:r>
            </a:p>
          </p:txBody>
        </p:sp>
      </p:grpSp>
      <p:grpSp>
        <p:nvGrpSpPr>
          <p:cNvPr id="363" name="Group 363"/>
          <p:cNvGrpSpPr/>
          <p:nvPr/>
        </p:nvGrpSpPr>
        <p:grpSpPr>
          <a:xfrm>
            <a:off x="304800" y="1676400"/>
            <a:ext cx="8610600" cy="533400"/>
            <a:chOff x="0" y="0"/>
            <a:chExt cx="8610600" cy="533400"/>
          </a:xfrm>
        </p:grpSpPr>
        <p:sp>
          <p:nvSpPr>
            <p:cNvPr id="361" name="Shape 361"/>
            <p:cNvSpPr/>
            <p:nvPr/>
          </p:nvSpPr>
          <p:spPr>
            <a:xfrm>
              <a:off x="0" y="0"/>
              <a:ext cx="86106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62" name="Shape 362"/>
            <p:cNvSpPr/>
            <p:nvPr/>
          </p:nvSpPr>
          <p:spPr>
            <a:xfrm>
              <a:off x="26037" y="128201"/>
              <a:ext cx="85585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Поля не могут быть определены в интерфейсе</a:t>
              </a:r>
            </a:p>
          </p:txBody>
        </p:sp>
      </p:grpSp>
      <p:grpSp>
        <p:nvGrpSpPr>
          <p:cNvPr id="366" name="Group 366"/>
          <p:cNvGrpSpPr/>
          <p:nvPr/>
        </p:nvGrpSpPr>
        <p:grpSpPr>
          <a:xfrm>
            <a:off x="304800" y="2286000"/>
            <a:ext cx="8610600" cy="533400"/>
            <a:chOff x="0" y="0"/>
            <a:chExt cx="8610600" cy="533400"/>
          </a:xfrm>
        </p:grpSpPr>
        <p:sp>
          <p:nvSpPr>
            <p:cNvPr id="364" name="Shape 364"/>
            <p:cNvSpPr/>
            <p:nvPr/>
          </p:nvSpPr>
          <p:spPr>
            <a:xfrm>
              <a:off x="0" y="0"/>
              <a:ext cx="86106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65" name="Shape 365"/>
            <p:cNvSpPr/>
            <p:nvPr/>
          </p:nvSpPr>
          <p:spPr>
            <a:xfrm>
              <a:off x="26037" y="128201"/>
              <a:ext cx="85585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Свойства могут быть определены в интерфейсе</a:t>
              </a:r>
            </a:p>
          </p:txBody>
        </p:sp>
      </p:grpSp>
      <p:grpSp>
        <p:nvGrpSpPr>
          <p:cNvPr id="369" name="Group 369"/>
          <p:cNvGrpSpPr/>
          <p:nvPr/>
        </p:nvGrpSpPr>
        <p:grpSpPr>
          <a:xfrm>
            <a:off x="4477601" y="3581400"/>
            <a:ext cx="4437798" cy="2031178"/>
            <a:chOff x="0" y="0"/>
            <a:chExt cx="4437796" cy="2031177"/>
          </a:xfrm>
        </p:grpSpPr>
        <p:sp>
          <p:nvSpPr>
            <p:cNvPr id="367" name="Shape 367"/>
            <p:cNvSpPr/>
            <p:nvPr/>
          </p:nvSpPr>
          <p:spPr>
            <a:xfrm>
              <a:off x="0" y="0"/>
              <a:ext cx="4437797" cy="203117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368" name="Shape 368"/>
            <p:cNvSpPr/>
            <p:nvPr/>
          </p:nvSpPr>
          <p:spPr>
            <a:xfrm>
              <a:off x="0" y="72703"/>
              <a:ext cx="4437797" cy="15045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a:latin typeface="Consolas"/>
                  <a:ea typeface="Consolas"/>
                  <a:cs typeface="Consolas"/>
                  <a:sym typeface="Consolas"/>
                </a:rPr>
                <a:t>interface IPerson</a:t>
              </a:r>
            </a:p>
            <a:p>
              <a:pPr lvl="0"/>
              <a:r>
                <a:rPr sz="1600">
                  <a:latin typeface="Consolas"/>
                  <a:ea typeface="Consolas"/>
                  <a:cs typeface="Consolas"/>
                  <a:sym typeface="Consolas"/>
                </a:rPr>
                <a:t>{</a:t>
              </a:r>
            </a:p>
            <a:p>
              <a:pPr lvl="0"/>
              <a:r>
                <a:rPr sz="1600">
                  <a:latin typeface="Consolas"/>
                  <a:ea typeface="Consolas"/>
                  <a:cs typeface="Consolas"/>
                  <a:sym typeface="Consolas"/>
                </a:rPr>
                <a:t>    string Name { get; set; }</a:t>
              </a:r>
            </a:p>
            <a:p>
              <a:pPr lvl="0"/>
              <a:r>
                <a:rPr sz="1600">
                  <a:latin typeface="Consolas"/>
                  <a:ea typeface="Consolas"/>
                  <a:cs typeface="Consolas"/>
                  <a:sym typeface="Consolas"/>
                </a:rPr>
                <a:t>    int Age { get; }</a:t>
              </a:r>
            </a:p>
            <a:p>
              <a:pPr lvl="0"/>
              <a:r>
                <a:rPr sz="1600">
                  <a:latin typeface="Consolas"/>
                  <a:ea typeface="Consolas"/>
                  <a:cs typeface="Consolas"/>
                  <a:sym typeface="Consolas"/>
                </a:rPr>
                <a:t>    DateTime DateOfBirth { set; }</a:t>
              </a:r>
            </a:p>
            <a:p>
              <a:pPr lvl="0"/>
              <a:r>
                <a:rPr sz="1600">
                  <a:latin typeface="Consolas"/>
                  <a:ea typeface="Consolas"/>
                  <a:cs typeface="Consolas"/>
                  <a:sym typeface="Consolas"/>
                </a:rPr>
                <a:t>}</a:t>
              </a:r>
            </a:p>
          </p:txBody>
        </p:sp>
      </p:grpSp>
      <p:grpSp>
        <p:nvGrpSpPr>
          <p:cNvPr id="372" name="Group 372"/>
          <p:cNvGrpSpPr/>
          <p:nvPr/>
        </p:nvGrpSpPr>
        <p:grpSpPr>
          <a:xfrm>
            <a:off x="304800" y="3722270"/>
            <a:ext cx="3124200" cy="1219201"/>
            <a:chOff x="0" y="0"/>
            <a:chExt cx="3124200" cy="1219200"/>
          </a:xfrm>
        </p:grpSpPr>
        <p:sp>
          <p:nvSpPr>
            <p:cNvPr id="370" name="Shape 370"/>
            <p:cNvSpPr/>
            <p:nvPr/>
          </p:nvSpPr>
          <p:spPr>
            <a:xfrm>
              <a:off x="0" y="0"/>
              <a:ext cx="3124200" cy="12192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371" name="Shape 371"/>
            <p:cNvSpPr/>
            <p:nvPr/>
          </p:nvSpPr>
          <p:spPr>
            <a:xfrm>
              <a:off x="59515" y="332602"/>
              <a:ext cx="3005170"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Используется тот же синтаксис автоматических свойств</a:t>
              </a:r>
            </a:p>
          </p:txBody>
        </p:sp>
      </p:grpSp>
      <p:grpSp>
        <p:nvGrpSpPr>
          <p:cNvPr id="375" name="Group 375"/>
          <p:cNvGrpSpPr/>
          <p:nvPr/>
        </p:nvGrpSpPr>
        <p:grpSpPr>
          <a:xfrm>
            <a:off x="304800" y="5715000"/>
            <a:ext cx="4172803" cy="609600"/>
            <a:chOff x="0" y="0"/>
            <a:chExt cx="4172802" cy="609600"/>
          </a:xfrm>
        </p:grpSpPr>
        <p:sp>
          <p:nvSpPr>
            <p:cNvPr id="373" name="Shape 373"/>
            <p:cNvSpPr/>
            <p:nvPr/>
          </p:nvSpPr>
          <p:spPr>
            <a:xfrm>
              <a:off x="0" y="0"/>
              <a:ext cx="4172802" cy="6096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374" name="Shape 374"/>
            <p:cNvSpPr/>
            <p:nvPr/>
          </p:nvSpPr>
          <p:spPr>
            <a:xfrm>
              <a:off x="29757" y="166301"/>
              <a:ext cx="4113288"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Нельзя указать модификатор доступа</a:t>
              </a:r>
            </a:p>
          </p:txBody>
        </p:sp>
      </p:grpSp>
      <p:pic>
        <p:nvPicPr>
          <p:cNvPr id="376" name="image3.png" descr="arrow03"/>
          <p:cNvPicPr/>
          <p:nvPr/>
        </p:nvPicPr>
        <p:blipFill>
          <a:blip r:embed="rId2">
            <a:extLst/>
          </a:blip>
          <a:stretch>
            <a:fillRect/>
          </a:stretch>
        </p:blipFill>
        <p:spPr>
          <a:xfrm rot="19738281">
            <a:off x="2748619" y="4889062"/>
            <a:ext cx="2336575" cy="293584"/>
          </a:xfrm>
          <a:prstGeom prst="rect">
            <a:avLst/>
          </a:prstGeom>
          <a:ln w="12700">
            <a:miter lim="400000"/>
          </a:ln>
        </p:spPr>
      </p:pic>
      <p:grpSp>
        <p:nvGrpSpPr>
          <p:cNvPr id="379" name="Group 379"/>
          <p:cNvGrpSpPr/>
          <p:nvPr/>
        </p:nvGrpSpPr>
        <p:grpSpPr>
          <a:xfrm>
            <a:off x="4640805" y="5715000"/>
            <a:ext cx="4350796" cy="609600"/>
            <a:chOff x="0" y="0"/>
            <a:chExt cx="4350795" cy="609600"/>
          </a:xfrm>
        </p:grpSpPr>
        <p:sp>
          <p:nvSpPr>
            <p:cNvPr id="377" name="Shape 377"/>
            <p:cNvSpPr/>
            <p:nvPr/>
          </p:nvSpPr>
          <p:spPr>
            <a:xfrm>
              <a:off x="0" y="0"/>
              <a:ext cx="4350795" cy="6096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378" name="Shape 378"/>
            <p:cNvSpPr/>
            <p:nvPr/>
          </p:nvSpPr>
          <p:spPr>
            <a:xfrm>
              <a:off x="29758" y="166301"/>
              <a:ext cx="4291278"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Не обязательно указывать оба аксессора</a:t>
              </a:r>
            </a:p>
          </p:txBody>
        </p:sp>
      </p:grpSp>
      <p:pic>
        <p:nvPicPr>
          <p:cNvPr id="380" name="image3.png" descr="arrow03"/>
          <p:cNvPicPr/>
          <p:nvPr/>
        </p:nvPicPr>
        <p:blipFill>
          <a:blip r:embed="rId2">
            <a:extLst/>
          </a:blip>
          <a:stretch>
            <a:fillRect/>
          </a:stretch>
        </p:blipFill>
        <p:spPr>
          <a:xfrm rot="19510726" flipV="1">
            <a:off x="6623177" y="5269798"/>
            <a:ext cx="1320783" cy="157364"/>
          </a:xfrm>
          <a:prstGeom prst="rect">
            <a:avLst/>
          </a:prstGeom>
          <a:ln w="12700">
            <a:miter lim="400000"/>
          </a:ln>
        </p:spPr>
      </p:pic>
      <p:pic>
        <p:nvPicPr>
          <p:cNvPr id="381" name="image3.png" descr="arrow03"/>
          <p:cNvPicPr/>
          <p:nvPr/>
        </p:nvPicPr>
        <p:blipFill>
          <a:blip r:embed="rId2">
            <a:extLst/>
          </a:blip>
          <a:stretch>
            <a:fillRect/>
          </a:stretch>
        </p:blipFill>
        <p:spPr>
          <a:xfrm rot="18479249">
            <a:off x="5321337" y="5105936"/>
            <a:ext cx="1278450" cy="223376"/>
          </a:xfrm>
          <a:prstGeom prst="rect">
            <a:avLst/>
          </a:prstGeom>
          <a:ln w="12700">
            <a:miter lim="400000"/>
          </a:ln>
        </p:spPr>
      </p:pic>
      <p:pic>
        <p:nvPicPr>
          <p:cNvPr id="382" name="image3.png" descr="arrow03"/>
          <p:cNvPicPr/>
          <p:nvPr/>
        </p:nvPicPr>
        <p:blipFill>
          <a:blip r:embed="rId2">
            <a:extLst/>
          </a:blip>
          <a:stretch>
            <a:fillRect/>
          </a:stretch>
        </p:blipFill>
        <p:spPr>
          <a:xfrm>
            <a:off x="3193006" y="4127851"/>
            <a:ext cx="1447801" cy="280221"/>
          </a:xfrm>
          <a:prstGeom prst="rect">
            <a:avLst/>
          </a:prstGeom>
          <a:ln w="12700">
            <a:miter lim="400000"/>
          </a:ln>
        </p:spPr>
      </p:pic>
    </p:spTree>
    <p:extLst>
      <p:ext uri="{BB962C8B-B14F-4D97-AF65-F5344CB8AC3E}">
        <p14:creationId xmlns:p14="http://schemas.microsoft.com/office/powerpoint/2010/main" val="2252536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Рекомендации по определению и использованию свойств</a:t>
            </a:r>
          </a:p>
        </p:txBody>
      </p:sp>
      <p:grpSp>
        <p:nvGrpSpPr>
          <p:cNvPr id="406" name="Group 406"/>
          <p:cNvGrpSpPr/>
          <p:nvPr/>
        </p:nvGrpSpPr>
        <p:grpSpPr>
          <a:xfrm>
            <a:off x="304800" y="762000"/>
            <a:ext cx="8610600" cy="838200"/>
            <a:chOff x="0" y="0"/>
            <a:chExt cx="8610600" cy="838200"/>
          </a:xfrm>
        </p:grpSpPr>
        <p:sp>
          <p:nvSpPr>
            <p:cNvPr id="404" name="Shape 404"/>
            <p:cNvSpPr/>
            <p:nvPr/>
          </p:nvSpPr>
          <p:spPr>
            <a:xfrm>
              <a:off x="0" y="0"/>
              <a:ext cx="8610600" cy="838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7" y="0"/>
                    <a:pt x="350" y="0"/>
                  </a:cubicBezTo>
                  <a:lnTo>
                    <a:pt x="21250" y="0"/>
                  </a:lnTo>
                  <a:cubicBezTo>
                    <a:pt x="21443" y="0"/>
                    <a:pt x="21600" y="1612"/>
                    <a:pt x="21600" y="3600"/>
                  </a:cubicBezTo>
                  <a:lnTo>
                    <a:pt x="21600" y="18000"/>
                  </a:lnTo>
                  <a:cubicBezTo>
                    <a:pt x="21600" y="19988"/>
                    <a:pt x="21443" y="21600"/>
                    <a:pt x="21250" y="21600"/>
                  </a:cubicBezTo>
                  <a:lnTo>
                    <a:pt x="350" y="21600"/>
                  </a:lnTo>
                  <a:cubicBezTo>
                    <a:pt x="157" y="21600"/>
                    <a:pt x="0" y="19988"/>
                    <a:pt x="0" y="18000"/>
                  </a:cubicBezTo>
                  <a:close/>
                </a:path>
              </a:pathLst>
            </a:cu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just"/>
              <a:endParaRPr>
                <a:latin typeface="+mn-lt"/>
              </a:endParaRPr>
            </a:p>
          </p:txBody>
        </p:sp>
        <p:sp>
          <p:nvSpPr>
            <p:cNvPr id="405" name="Shape 405"/>
            <p:cNvSpPr/>
            <p:nvPr/>
          </p:nvSpPr>
          <p:spPr>
            <a:xfrm>
              <a:off x="69850" y="69850"/>
              <a:ext cx="8470900" cy="650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just"/>
            </a:lstStyle>
            <a:p>
              <a:pPr lvl="0"/>
              <a:r>
                <a:rPr>
                  <a:latin typeface="+mn-lt"/>
                </a:rPr>
                <a:t>Свойства могут быть «только для чтения» или «только для записи», а поля всегда доступны и для чтения, и для записи.</a:t>
              </a:r>
            </a:p>
          </p:txBody>
        </p:sp>
      </p:grpSp>
      <p:grpSp>
        <p:nvGrpSpPr>
          <p:cNvPr id="409" name="Group 409"/>
          <p:cNvGrpSpPr/>
          <p:nvPr/>
        </p:nvGrpSpPr>
        <p:grpSpPr>
          <a:xfrm>
            <a:off x="247366" y="1752600"/>
            <a:ext cx="8610601" cy="731294"/>
            <a:chOff x="0" y="0"/>
            <a:chExt cx="8610600" cy="731293"/>
          </a:xfrm>
        </p:grpSpPr>
        <p:sp>
          <p:nvSpPr>
            <p:cNvPr id="407" name="Shape 407"/>
            <p:cNvSpPr/>
            <p:nvPr/>
          </p:nvSpPr>
          <p:spPr>
            <a:xfrm>
              <a:off x="0" y="0"/>
              <a:ext cx="8610600" cy="73129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37" y="0"/>
                    <a:pt x="306" y="0"/>
                  </a:cubicBezTo>
                  <a:lnTo>
                    <a:pt x="21294" y="0"/>
                  </a:lnTo>
                  <a:cubicBezTo>
                    <a:pt x="21463" y="0"/>
                    <a:pt x="21600" y="1612"/>
                    <a:pt x="21600" y="3600"/>
                  </a:cubicBezTo>
                  <a:lnTo>
                    <a:pt x="21600" y="18000"/>
                  </a:lnTo>
                  <a:cubicBezTo>
                    <a:pt x="21600" y="19988"/>
                    <a:pt x="21463" y="21600"/>
                    <a:pt x="21294" y="21600"/>
                  </a:cubicBezTo>
                  <a:lnTo>
                    <a:pt x="306" y="21600"/>
                  </a:lnTo>
                  <a:cubicBezTo>
                    <a:pt x="137" y="21600"/>
                    <a:pt x="0" y="19988"/>
                    <a:pt x="0" y="18000"/>
                  </a:cubicBezTo>
                  <a:close/>
                </a:path>
              </a:pathLst>
            </a:cu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just"/>
              <a:endParaRPr>
                <a:latin typeface="+mn-lt"/>
              </a:endParaRPr>
            </a:p>
          </p:txBody>
        </p:sp>
        <p:sp>
          <p:nvSpPr>
            <p:cNvPr id="408" name="Shape 408"/>
            <p:cNvSpPr/>
            <p:nvPr/>
          </p:nvSpPr>
          <p:spPr>
            <a:xfrm>
              <a:off x="60940" y="60941"/>
              <a:ext cx="8488720"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just"/>
            </a:lstStyle>
            <a:p>
              <a:pPr lvl="0"/>
              <a:r>
                <a:rPr>
                  <a:latin typeface="+mn-lt"/>
                </a:rPr>
                <a:t>Метод свойства может привести к исключению, а при доступе к полям исключений не бывает</a:t>
              </a:r>
            </a:p>
          </p:txBody>
        </p:sp>
      </p:grpSp>
      <p:grpSp>
        <p:nvGrpSpPr>
          <p:cNvPr id="412" name="Group 412"/>
          <p:cNvGrpSpPr/>
          <p:nvPr/>
        </p:nvGrpSpPr>
        <p:grpSpPr>
          <a:xfrm>
            <a:off x="247366" y="2667000"/>
            <a:ext cx="8610601" cy="685800"/>
            <a:chOff x="0" y="0"/>
            <a:chExt cx="8610600" cy="685800"/>
          </a:xfrm>
        </p:grpSpPr>
        <p:sp>
          <p:nvSpPr>
            <p:cNvPr id="410" name="Shape 410"/>
            <p:cNvSpPr/>
            <p:nvPr/>
          </p:nvSpPr>
          <p:spPr>
            <a:xfrm>
              <a:off x="0" y="0"/>
              <a:ext cx="86106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just"/>
              <a:endParaRPr>
                <a:latin typeface="+mn-lt"/>
              </a:endParaRPr>
            </a:p>
          </p:txBody>
        </p:sp>
        <p:sp>
          <p:nvSpPr>
            <p:cNvPr id="411" name="Shape 411"/>
            <p:cNvSpPr/>
            <p:nvPr/>
          </p:nvSpPr>
          <p:spPr>
            <a:xfrm>
              <a:off x="57434" y="152400"/>
              <a:ext cx="8496300"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lvl="0" algn="just"/>
              <a:r>
                <a:rPr dirty="0">
                  <a:latin typeface="+mn-lt"/>
                </a:rPr>
                <a:t>Свойства нельзя передавать в метод как параметры с ключевым словом out</a:t>
              </a:r>
              <a:r>
                <a:rPr i="1" dirty="0">
                  <a:latin typeface="+mn-lt"/>
                </a:rPr>
                <a:t> </a:t>
              </a:r>
              <a:r>
                <a:rPr dirty="0">
                  <a:latin typeface="+mn-lt"/>
                </a:rPr>
                <a:t>или ref</a:t>
              </a:r>
            </a:p>
          </p:txBody>
        </p:sp>
      </p:grpSp>
      <p:grpSp>
        <p:nvGrpSpPr>
          <p:cNvPr id="415" name="Group 415"/>
          <p:cNvGrpSpPr/>
          <p:nvPr/>
        </p:nvGrpSpPr>
        <p:grpSpPr>
          <a:xfrm>
            <a:off x="247366" y="3657600"/>
            <a:ext cx="8610601" cy="707391"/>
            <a:chOff x="0" y="0"/>
            <a:chExt cx="8610600" cy="707390"/>
          </a:xfrm>
        </p:grpSpPr>
        <p:sp>
          <p:nvSpPr>
            <p:cNvPr id="413" name="Shape 413"/>
            <p:cNvSpPr/>
            <p:nvPr/>
          </p:nvSpPr>
          <p:spPr>
            <a:xfrm>
              <a:off x="0" y="0"/>
              <a:ext cx="86106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just"/>
              <a:endParaRPr>
                <a:latin typeface="+mn-lt"/>
              </a:endParaRPr>
            </a:p>
          </p:txBody>
        </p:sp>
        <p:sp>
          <p:nvSpPr>
            <p:cNvPr id="414" name="Shape 414"/>
            <p:cNvSpPr/>
            <p:nvPr/>
          </p:nvSpPr>
          <p:spPr>
            <a:xfrm>
              <a:off x="57150" y="57150"/>
              <a:ext cx="8496300" cy="650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just"/>
            </a:lstStyle>
            <a:p>
              <a:pPr lvl="0"/>
              <a:r>
                <a:rPr>
                  <a:latin typeface="+mn-lt"/>
                </a:rPr>
                <a:t>Свойство-метод может выполняться довольно долго, а доступ к полям выполняется моментально</a:t>
              </a:r>
            </a:p>
          </p:txBody>
        </p:sp>
      </p:grpSp>
      <p:grpSp>
        <p:nvGrpSpPr>
          <p:cNvPr id="418" name="Group 418"/>
          <p:cNvGrpSpPr/>
          <p:nvPr/>
        </p:nvGrpSpPr>
        <p:grpSpPr>
          <a:xfrm>
            <a:off x="247366" y="4572000"/>
            <a:ext cx="8610601" cy="707391"/>
            <a:chOff x="0" y="0"/>
            <a:chExt cx="8610600" cy="707390"/>
          </a:xfrm>
        </p:grpSpPr>
        <p:sp>
          <p:nvSpPr>
            <p:cNvPr id="416" name="Shape 416"/>
            <p:cNvSpPr/>
            <p:nvPr/>
          </p:nvSpPr>
          <p:spPr>
            <a:xfrm>
              <a:off x="0" y="0"/>
              <a:ext cx="86106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just"/>
              <a:endParaRPr>
                <a:latin typeface="+mn-lt"/>
              </a:endParaRPr>
            </a:p>
          </p:txBody>
        </p:sp>
        <p:sp>
          <p:nvSpPr>
            <p:cNvPr id="417" name="Shape 417"/>
            <p:cNvSpPr/>
            <p:nvPr/>
          </p:nvSpPr>
          <p:spPr>
            <a:xfrm>
              <a:off x="57150" y="57150"/>
              <a:ext cx="8496300" cy="650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just"/>
              <a:r>
                <a:rPr>
                  <a:latin typeface="+mn-lt"/>
                </a:rPr>
                <a:t>При вызове несколько раз подряд метод свойства может возвращать разные значения (System.DataTime.Now), а поле возвращает одно и то же значение</a:t>
              </a:r>
            </a:p>
          </p:txBody>
        </p:sp>
      </p:grpSp>
      <p:grpSp>
        <p:nvGrpSpPr>
          <p:cNvPr id="421" name="Group 421"/>
          <p:cNvGrpSpPr/>
          <p:nvPr/>
        </p:nvGrpSpPr>
        <p:grpSpPr>
          <a:xfrm>
            <a:off x="275230" y="5515969"/>
            <a:ext cx="8610601" cy="707391"/>
            <a:chOff x="0" y="0"/>
            <a:chExt cx="8610600" cy="707390"/>
          </a:xfrm>
        </p:grpSpPr>
        <p:sp>
          <p:nvSpPr>
            <p:cNvPr id="419" name="Shape 419"/>
            <p:cNvSpPr/>
            <p:nvPr/>
          </p:nvSpPr>
          <p:spPr>
            <a:xfrm>
              <a:off x="0" y="0"/>
              <a:ext cx="86106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lgn="just"/>
              <a:endParaRPr>
                <a:latin typeface="+mn-lt"/>
              </a:endParaRPr>
            </a:p>
          </p:txBody>
        </p:sp>
        <p:sp>
          <p:nvSpPr>
            <p:cNvPr id="420" name="Shape 420"/>
            <p:cNvSpPr/>
            <p:nvPr/>
          </p:nvSpPr>
          <p:spPr>
            <a:xfrm>
              <a:off x="57150" y="57150"/>
              <a:ext cx="8496300" cy="650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just"/>
            </a:lstStyle>
            <a:p>
              <a:pPr lvl="0"/>
              <a:r>
                <a:rPr>
                  <a:latin typeface="+mn-lt"/>
                </a:rPr>
                <a:t>Метод свойства может создавать наблюдаемые сторонние эффекты, а при доступе к полю это невозможно</a:t>
              </a:r>
            </a:p>
          </p:txBody>
        </p:sp>
      </p:grpSp>
    </p:spTree>
    <p:extLst>
      <p:ext uri="{BB962C8B-B14F-4D97-AF65-F5344CB8AC3E}">
        <p14:creationId xmlns:p14="http://schemas.microsoft.com/office/powerpoint/2010/main" val="137770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Что такое инкапсуляция?</a:t>
            </a:r>
          </a:p>
        </p:txBody>
      </p:sp>
      <p:grpSp>
        <p:nvGrpSpPr>
          <p:cNvPr id="64" name="Group 64"/>
          <p:cNvGrpSpPr/>
          <p:nvPr/>
        </p:nvGrpSpPr>
        <p:grpSpPr>
          <a:xfrm>
            <a:off x="179693" y="1136903"/>
            <a:ext cx="8726609" cy="1149097"/>
            <a:chOff x="0" y="0"/>
            <a:chExt cx="8726607" cy="850392"/>
          </a:xfrm>
        </p:grpSpPr>
        <p:sp>
          <p:nvSpPr>
            <p:cNvPr id="62" name="Shape 62"/>
            <p:cNvSpPr/>
            <p:nvPr/>
          </p:nvSpPr>
          <p:spPr>
            <a:xfrm>
              <a:off x="0" y="0"/>
              <a:ext cx="8726607" cy="850392"/>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63" name="Shape 63"/>
            <p:cNvSpPr/>
            <p:nvPr/>
          </p:nvSpPr>
          <p:spPr>
            <a:xfrm>
              <a:off x="41513" y="95346"/>
              <a:ext cx="8643581" cy="6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dirty="0">
                  <a:latin typeface="+mn-lt"/>
                </a:rPr>
                <a:t>Способность </a:t>
              </a:r>
              <a:r>
                <a:rPr dirty="0" smtClean="0">
                  <a:latin typeface="+mn-lt"/>
                </a:rPr>
                <a:t>типа</a:t>
              </a:r>
              <a:r>
                <a:rPr lang="ru-RU" dirty="0" smtClean="0">
                  <a:latin typeface="+mn-lt"/>
                </a:rPr>
                <a:t>, </a:t>
              </a:r>
              <a:r>
                <a:rPr lang="ru-RU" dirty="0">
                  <a:latin typeface="+mn-lt"/>
                </a:rPr>
                <a:t>позволяющее объединить данные и методы, работающие с </a:t>
              </a:r>
              <a:r>
                <a:rPr lang="ru-RU" dirty="0" smtClean="0">
                  <a:latin typeface="+mn-lt"/>
                </a:rPr>
                <a:t>ними,</a:t>
              </a:r>
              <a:r>
                <a:rPr lang="en-US" dirty="0" smtClean="0">
                  <a:latin typeface="+mn-lt"/>
                </a:rPr>
                <a:t> </a:t>
              </a:r>
              <a:r>
                <a:rPr lang="ru-RU" dirty="0" smtClean="0">
                  <a:latin typeface="+mn-lt"/>
                </a:rPr>
                <a:t>скрывая при этом</a:t>
              </a:r>
              <a:r>
                <a:rPr dirty="0" smtClean="0">
                  <a:latin typeface="+mn-lt"/>
                </a:rPr>
                <a:t> внутренние </a:t>
              </a:r>
              <a:r>
                <a:rPr dirty="0">
                  <a:latin typeface="+mn-lt"/>
                </a:rPr>
                <a:t>данные и детали реализации, делая доступными для приложений только определенные части </a:t>
              </a:r>
              <a:r>
                <a:rPr dirty="0" smtClean="0">
                  <a:latin typeface="+mn-lt"/>
                </a:rPr>
                <a:t>типа</a:t>
              </a:r>
              <a:endParaRPr dirty="0">
                <a:latin typeface="+mn-lt"/>
              </a:endParaRPr>
            </a:p>
          </p:txBody>
        </p:sp>
      </p:grpSp>
      <p:grpSp>
        <p:nvGrpSpPr>
          <p:cNvPr id="67" name="Group 67"/>
          <p:cNvGrpSpPr/>
          <p:nvPr/>
        </p:nvGrpSpPr>
        <p:grpSpPr>
          <a:xfrm>
            <a:off x="188793" y="2195916"/>
            <a:ext cx="8726608" cy="942168"/>
            <a:chOff x="0" y="-1"/>
            <a:chExt cx="8726607" cy="942166"/>
          </a:xfrm>
        </p:grpSpPr>
        <p:sp>
          <p:nvSpPr>
            <p:cNvPr id="65" name="Shape 65"/>
            <p:cNvSpPr/>
            <p:nvPr/>
          </p:nvSpPr>
          <p:spPr>
            <a:xfrm>
              <a:off x="0" y="166283"/>
              <a:ext cx="8726607" cy="76816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66" name="Shape 66"/>
            <p:cNvSpPr/>
            <p:nvPr/>
          </p:nvSpPr>
          <p:spPr>
            <a:xfrm>
              <a:off x="45238" y="-1"/>
              <a:ext cx="8636131" cy="94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r>
                <a:rPr dirty="0">
                  <a:latin typeface="+mn-lt"/>
                </a:rPr>
                <a:t>Единственный способ взаимодействия внешнего кода с объектом или классом это осуществление доступа через четко определенный набор членов </a:t>
              </a:r>
              <a:r>
                <a:rPr dirty="0" smtClean="0">
                  <a:latin typeface="+mn-lt"/>
                </a:rPr>
                <a:t>типа</a:t>
              </a:r>
              <a:r>
                <a:rPr lang="en-US" dirty="0" smtClean="0">
                  <a:latin typeface="+mn-lt"/>
                </a:rPr>
                <a:t> </a:t>
              </a:r>
              <a:r>
                <a:rPr lang="en-US" dirty="0"/>
                <a:t>(</a:t>
              </a:r>
              <a:r>
                <a:rPr lang="en-US" dirty="0">
                  <a:latin typeface="+mn-lt"/>
                </a:rPr>
                <a:t>type contract</a:t>
              </a:r>
              <a:r>
                <a:rPr lang="en-US" dirty="0" smtClean="0"/>
                <a:t>)</a:t>
              </a:r>
              <a:endParaRPr lang="en-US" dirty="0"/>
            </a:p>
          </p:txBody>
        </p:sp>
      </p:grpSp>
      <p:grpSp>
        <p:nvGrpSpPr>
          <p:cNvPr id="70" name="Group 70"/>
          <p:cNvGrpSpPr/>
          <p:nvPr/>
        </p:nvGrpSpPr>
        <p:grpSpPr>
          <a:xfrm>
            <a:off x="188793" y="5556953"/>
            <a:ext cx="8726607" cy="849494"/>
            <a:chOff x="0" y="0"/>
            <a:chExt cx="8726606" cy="849492"/>
          </a:xfrm>
        </p:grpSpPr>
        <p:sp>
          <p:nvSpPr>
            <p:cNvPr id="68" name="Shape 68"/>
            <p:cNvSpPr/>
            <p:nvPr/>
          </p:nvSpPr>
          <p:spPr>
            <a:xfrm>
              <a:off x="0" y="0"/>
              <a:ext cx="8726607" cy="849493"/>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69" name="Shape 69"/>
            <p:cNvSpPr/>
            <p:nvPr/>
          </p:nvSpPr>
          <p:spPr>
            <a:xfrm>
              <a:off x="41469" y="236828"/>
              <a:ext cx="8643669" cy="375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a:latin typeface="+mn-lt"/>
                </a:rPr>
                <a:t>Внешний код сосредоточен только на полезных свойствах объекта</a:t>
              </a:r>
            </a:p>
          </p:txBody>
        </p:sp>
      </p:grpSp>
      <p:grpSp>
        <p:nvGrpSpPr>
          <p:cNvPr id="73" name="Group 73"/>
          <p:cNvGrpSpPr/>
          <p:nvPr/>
        </p:nvGrpSpPr>
        <p:grpSpPr>
          <a:xfrm>
            <a:off x="179693" y="3804866"/>
            <a:ext cx="8726607" cy="772268"/>
            <a:chOff x="0" y="0"/>
            <a:chExt cx="8726606" cy="772266"/>
          </a:xfrm>
        </p:grpSpPr>
        <p:sp>
          <p:nvSpPr>
            <p:cNvPr id="71" name="Shape 71"/>
            <p:cNvSpPr/>
            <p:nvPr/>
          </p:nvSpPr>
          <p:spPr>
            <a:xfrm>
              <a:off x="0" y="0"/>
              <a:ext cx="8726607" cy="772267"/>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72" name="Shape 72"/>
            <p:cNvSpPr/>
            <p:nvPr/>
          </p:nvSpPr>
          <p:spPr>
            <a:xfrm>
              <a:off x="37699" y="56632"/>
              <a:ext cx="8651208" cy="6590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a:latin typeface="+mn-lt"/>
                </a:rPr>
                <a:t>Возможность легко изменить детали реализации типа без необходимости переписывать приложения, использующие тип</a:t>
              </a:r>
            </a:p>
          </p:txBody>
        </p:sp>
      </p:grpSp>
      <p:grpSp>
        <p:nvGrpSpPr>
          <p:cNvPr id="76" name="Group 76"/>
          <p:cNvGrpSpPr/>
          <p:nvPr/>
        </p:nvGrpSpPr>
        <p:grpSpPr>
          <a:xfrm>
            <a:off x="142829" y="728184"/>
            <a:ext cx="2371771" cy="490712"/>
            <a:chOff x="0" y="0"/>
            <a:chExt cx="2371770" cy="490711"/>
          </a:xfrm>
        </p:grpSpPr>
        <p:sp>
          <p:nvSpPr>
            <p:cNvPr id="74" name="Shape 74"/>
            <p:cNvSpPr/>
            <p:nvPr/>
          </p:nvSpPr>
          <p:spPr>
            <a:xfrm>
              <a:off x="0" y="0"/>
              <a:ext cx="2371771" cy="490712"/>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75" name="Shape 75"/>
            <p:cNvSpPr/>
            <p:nvPr/>
          </p:nvSpPr>
          <p:spPr>
            <a:xfrm>
              <a:off x="23954" y="46344"/>
              <a:ext cx="2323862" cy="39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Инкапсуляция</a:t>
              </a:r>
            </a:p>
          </p:txBody>
        </p:sp>
      </p:grpSp>
      <p:grpSp>
        <p:nvGrpSpPr>
          <p:cNvPr id="79" name="Group 79"/>
          <p:cNvGrpSpPr/>
          <p:nvPr/>
        </p:nvGrpSpPr>
        <p:grpSpPr>
          <a:xfrm>
            <a:off x="142829" y="3259844"/>
            <a:ext cx="2371771" cy="490712"/>
            <a:chOff x="0" y="0"/>
            <a:chExt cx="2371770" cy="490711"/>
          </a:xfrm>
        </p:grpSpPr>
        <p:sp>
          <p:nvSpPr>
            <p:cNvPr id="77" name="Shape 77"/>
            <p:cNvSpPr/>
            <p:nvPr/>
          </p:nvSpPr>
          <p:spPr>
            <a:xfrm>
              <a:off x="0" y="0"/>
              <a:ext cx="2371771" cy="490712"/>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78" name="Shape 78"/>
            <p:cNvSpPr/>
            <p:nvPr/>
          </p:nvSpPr>
          <p:spPr>
            <a:xfrm>
              <a:off x="23954" y="46344"/>
              <a:ext cx="2323862" cy="39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Преимущества</a:t>
              </a:r>
            </a:p>
          </p:txBody>
        </p:sp>
      </p:grpSp>
      <p:grpSp>
        <p:nvGrpSpPr>
          <p:cNvPr id="82" name="Group 82"/>
          <p:cNvGrpSpPr/>
          <p:nvPr/>
        </p:nvGrpSpPr>
        <p:grpSpPr>
          <a:xfrm>
            <a:off x="179693" y="4642553"/>
            <a:ext cx="8726607" cy="849494"/>
            <a:chOff x="0" y="0"/>
            <a:chExt cx="8726606" cy="849492"/>
          </a:xfrm>
        </p:grpSpPr>
        <p:sp>
          <p:nvSpPr>
            <p:cNvPr id="80" name="Shape 80"/>
            <p:cNvSpPr/>
            <p:nvPr/>
          </p:nvSpPr>
          <p:spPr>
            <a:xfrm>
              <a:off x="0" y="0"/>
              <a:ext cx="8726607" cy="849493"/>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81" name="Shape 81"/>
            <p:cNvSpPr/>
            <p:nvPr/>
          </p:nvSpPr>
          <p:spPr>
            <a:xfrm>
              <a:off x="41469" y="95246"/>
              <a:ext cx="8643669" cy="65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a:latin typeface="+mn-lt"/>
                </a:rPr>
                <a:t>Клиентские приложения не могут исказить состояние типа, выполняя изменения, вызывающие сбои в работе типа и приводящие к непредсказуемым результатам</a:t>
              </a:r>
            </a:p>
          </p:txBody>
        </p:sp>
      </p:grpSp>
    </p:spTree>
    <p:extLst>
      <p:ext uri="{BB962C8B-B14F-4D97-AF65-F5344CB8AC3E}">
        <p14:creationId xmlns:p14="http://schemas.microsoft.com/office/powerpoint/2010/main" val="112511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Рекомендации по определению и использованию свойств</a:t>
            </a:r>
          </a:p>
        </p:txBody>
      </p:sp>
      <p:grpSp>
        <p:nvGrpSpPr>
          <p:cNvPr id="426" name="Group 426"/>
          <p:cNvGrpSpPr/>
          <p:nvPr/>
        </p:nvGrpSpPr>
        <p:grpSpPr>
          <a:xfrm>
            <a:off x="304800" y="762000"/>
            <a:ext cx="8610600" cy="685800"/>
            <a:chOff x="0" y="0"/>
            <a:chExt cx="8610600" cy="685800"/>
          </a:xfrm>
        </p:grpSpPr>
        <p:sp>
          <p:nvSpPr>
            <p:cNvPr id="424" name="Shape 424"/>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25" name="Shape 425"/>
            <p:cNvSpPr/>
            <p:nvPr/>
          </p:nvSpPr>
          <p:spPr>
            <a:xfrm>
              <a:off x="33477" y="204400"/>
              <a:ext cx="85436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Свойства следует использовать надлежащим образом</a:t>
              </a:r>
            </a:p>
          </p:txBody>
        </p:sp>
      </p:grpSp>
      <p:grpSp>
        <p:nvGrpSpPr>
          <p:cNvPr id="429" name="Group 429"/>
          <p:cNvGrpSpPr/>
          <p:nvPr/>
        </p:nvGrpSpPr>
        <p:grpSpPr>
          <a:xfrm>
            <a:off x="304800" y="1524000"/>
            <a:ext cx="3886200" cy="1890435"/>
            <a:chOff x="0" y="0"/>
            <a:chExt cx="3886200" cy="1890434"/>
          </a:xfrm>
        </p:grpSpPr>
        <p:sp>
          <p:nvSpPr>
            <p:cNvPr id="427" name="Shape 427"/>
            <p:cNvSpPr/>
            <p:nvPr/>
          </p:nvSpPr>
          <p:spPr>
            <a:xfrm>
              <a:off x="0" y="0"/>
              <a:ext cx="3886200" cy="1857824"/>
            </a:xfrm>
            <a:prstGeom prst="roundRect">
              <a:avLst>
                <a:gd name="adj" fmla="val 7093"/>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lnSpc>
                  <a:spcPct val="90000"/>
                </a:lnSpc>
                <a:tabLst>
                  <a:tab pos="457200" algn="l"/>
                </a:tabLst>
                <a:defRPr sz="1400">
                  <a:latin typeface="Lucida Sans Typewriter"/>
                  <a:ea typeface="Lucida Sans Typewriter"/>
                  <a:cs typeface="Lucida Sans Typewriter"/>
                  <a:sym typeface="Lucida Sans Typewriter"/>
                </a:defRPr>
              </a:pPr>
              <a:endParaRPr/>
            </a:p>
          </p:txBody>
        </p:sp>
        <p:sp>
          <p:nvSpPr>
            <p:cNvPr id="428" name="Shape 428"/>
            <p:cNvSpPr/>
            <p:nvPr/>
          </p:nvSpPr>
          <p:spPr>
            <a:xfrm>
              <a:off x="38595" y="38595"/>
              <a:ext cx="3809010" cy="1851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defTabSz="457200">
                <a:lnSpc>
                  <a:spcPct val="90000"/>
                </a:lnSpc>
                <a:tabLst>
                  <a:tab pos="457200" algn="l"/>
                </a:tabLst>
              </a:pPr>
              <a:r>
                <a:rPr sz="1600">
                  <a:latin typeface="Consolas"/>
                  <a:ea typeface="Consolas"/>
                  <a:cs typeface="Consolas"/>
                  <a:sym typeface="Consolas"/>
                </a:rPr>
                <a:t>BankAccount</a:t>
              </a:r>
              <a:endParaRPr b="1">
                <a:latin typeface="Verdana"/>
                <a:ea typeface="Verdana"/>
                <a:cs typeface="Verdana"/>
                <a:sym typeface="Verdana"/>
              </a:endParaRPr>
            </a:p>
            <a:p>
              <a:pPr lvl="0" defTabSz="457200">
                <a:lnSpc>
                  <a:spcPct val="90000"/>
                </a:lnSpc>
                <a:tabLst>
                  <a:tab pos="457200" algn="l"/>
                </a:tabLst>
              </a:pPr>
              <a:endParaRPr sz="1600" b="1">
                <a:latin typeface="Consolas"/>
                <a:ea typeface="Consolas"/>
                <a:cs typeface="Consolas"/>
                <a:sym typeface="Consolas"/>
              </a:endParaRPr>
            </a:p>
            <a:p>
              <a:pPr lvl="0" defTabSz="457200">
                <a:lnSpc>
                  <a:spcPct val="90000"/>
                </a:lnSpc>
                <a:tabLst>
                  <a:tab pos="457200" algn="l"/>
                </a:tabLst>
              </a:pPr>
              <a:r>
                <a:rPr sz="1600">
                  <a:latin typeface="Consolas"/>
                  <a:ea typeface="Consolas"/>
                  <a:cs typeface="Consolas"/>
                  <a:sym typeface="Consolas"/>
                </a:rPr>
                <a:t>	double Balance (get, </a:t>
              </a:r>
              <a:r>
                <a:rPr sz="1600" strike="sngStrike">
                  <a:solidFill>
                    <a:srgbClr val="2750AB"/>
                  </a:solidFill>
                  <a:latin typeface="Consolas"/>
                  <a:ea typeface="Consolas"/>
                  <a:cs typeface="Consolas"/>
                  <a:sym typeface="Consolas"/>
                </a:rPr>
                <a:t>set</a:t>
              </a:r>
              <a:r>
                <a:rPr sz="1600">
                  <a:latin typeface="Consolas"/>
                  <a:ea typeface="Consolas"/>
                  <a:cs typeface="Consolas"/>
                  <a:sym typeface="Consolas"/>
                </a:rPr>
                <a:t>)</a:t>
              </a:r>
              <a:endParaRPr b="1">
                <a:latin typeface="Verdana"/>
                <a:ea typeface="Verdana"/>
                <a:cs typeface="Verdana"/>
                <a:sym typeface="Verdana"/>
              </a:endParaRPr>
            </a:p>
            <a:p>
              <a:pPr lvl="0" defTabSz="457200">
                <a:lnSpc>
                  <a:spcPct val="90000"/>
                </a:lnSpc>
                <a:buSzPct val="100000"/>
                <a:buFont typeface="Arial"/>
                <a:buChar char="•"/>
                <a:tabLst>
                  <a:tab pos="457200" algn="l"/>
                </a:tabLst>
              </a:pPr>
              <a:endParaRPr sz="1600" b="1">
                <a:latin typeface="Consolas"/>
                <a:ea typeface="Consolas"/>
                <a:cs typeface="Consolas"/>
                <a:sym typeface="Consolas"/>
              </a:endParaRPr>
            </a:p>
            <a:p>
              <a:pPr lvl="0" defTabSz="457200">
                <a:lnSpc>
                  <a:spcPct val="90000"/>
                </a:lnSpc>
                <a:tabLst>
                  <a:tab pos="457200" algn="l"/>
                </a:tabLst>
              </a:pPr>
              <a:r>
                <a:rPr sz="1600">
                  <a:latin typeface="Consolas"/>
                  <a:ea typeface="Consolas"/>
                  <a:cs typeface="Consolas"/>
                  <a:sym typeface="Consolas"/>
                </a:rPr>
                <a:t>	</a:t>
              </a:r>
              <a:r>
                <a:rPr sz="1600">
                  <a:solidFill>
                    <a:srgbClr val="2750AB"/>
                  </a:solidFill>
                  <a:latin typeface="Consolas"/>
                  <a:ea typeface="Consolas"/>
                  <a:cs typeface="Consolas"/>
                  <a:sym typeface="Consolas"/>
                </a:rPr>
                <a:t>WithdrawMoney(double Amount)</a:t>
              </a:r>
              <a:endParaRPr b="1">
                <a:latin typeface="Verdana"/>
                <a:ea typeface="Verdana"/>
                <a:cs typeface="Verdana"/>
                <a:sym typeface="Verdana"/>
              </a:endParaRPr>
            </a:p>
            <a:p>
              <a:pPr lvl="0" defTabSz="457200">
                <a:lnSpc>
                  <a:spcPct val="90000"/>
                </a:lnSpc>
                <a:buClr>
                  <a:srgbClr val="632523"/>
                </a:buClr>
                <a:buSzPct val="100000"/>
                <a:buFont typeface="Arial"/>
                <a:buChar char="•"/>
                <a:tabLst>
                  <a:tab pos="457200" algn="l"/>
                </a:tabLst>
              </a:pPr>
              <a:endParaRPr sz="1600" b="1">
                <a:solidFill>
                  <a:srgbClr val="632523"/>
                </a:solidFill>
                <a:latin typeface="Consolas"/>
                <a:ea typeface="Consolas"/>
                <a:cs typeface="Consolas"/>
                <a:sym typeface="Consolas"/>
              </a:endParaRPr>
            </a:p>
            <a:p>
              <a:pPr lvl="1" defTabSz="457200">
                <a:lnSpc>
                  <a:spcPct val="90000"/>
                </a:lnSpc>
                <a:tabLst>
                  <a:tab pos="457200" algn="l"/>
                </a:tabLst>
              </a:pPr>
              <a:r>
                <a:rPr sz="1600">
                  <a:solidFill>
                    <a:srgbClr val="2750AB"/>
                  </a:solidFill>
                  <a:latin typeface="Consolas"/>
                  <a:ea typeface="Consolas"/>
                  <a:cs typeface="Consolas"/>
                  <a:sym typeface="Consolas"/>
                </a:rPr>
                <a:t>DepositMoney (double Amount)</a:t>
              </a:r>
              <a:endParaRPr b="1">
                <a:latin typeface="Verdana"/>
                <a:ea typeface="Verdana"/>
                <a:cs typeface="Verdana"/>
                <a:sym typeface="Verdana"/>
              </a:endParaRPr>
            </a:p>
          </p:txBody>
        </p:sp>
      </p:grpSp>
      <p:grpSp>
        <p:nvGrpSpPr>
          <p:cNvPr id="432" name="Group 432"/>
          <p:cNvGrpSpPr/>
          <p:nvPr/>
        </p:nvGrpSpPr>
        <p:grpSpPr>
          <a:xfrm>
            <a:off x="5334000" y="1676400"/>
            <a:ext cx="3505200" cy="1371600"/>
            <a:chOff x="0" y="0"/>
            <a:chExt cx="3505200" cy="1371600"/>
          </a:xfrm>
        </p:grpSpPr>
        <p:sp>
          <p:nvSpPr>
            <p:cNvPr id="430" name="Shape 430"/>
            <p:cNvSpPr/>
            <p:nvPr/>
          </p:nvSpPr>
          <p:spPr>
            <a:xfrm>
              <a:off x="0" y="0"/>
              <a:ext cx="3505200" cy="13716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431" name="Shape 431"/>
            <p:cNvSpPr/>
            <p:nvPr/>
          </p:nvSpPr>
          <p:spPr>
            <a:xfrm>
              <a:off x="66955" y="270301"/>
              <a:ext cx="3371290"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a:solidFill>
                    <a:srgbClr val="FFFFFF"/>
                  </a:solidFill>
                  <a:latin typeface="+mn-lt"/>
                </a:rPr>
                <a:t>Не следует представлять каждое поле как свойство, если для этого нет веских оснований</a:t>
              </a:r>
            </a:p>
          </p:txBody>
        </p:sp>
      </p:grpSp>
      <p:grpSp>
        <p:nvGrpSpPr>
          <p:cNvPr id="435" name="Group 435"/>
          <p:cNvGrpSpPr/>
          <p:nvPr/>
        </p:nvGrpSpPr>
        <p:grpSpPr>
          <a:xfrm>
            <a:off x="304800" y="3429000"/>
            <a:ext cx="8610600" cy="685800"/>
            <a:chOff x="0" y="0"/>
            <a:chExt cx="8610600" cy="685800"/>
          </a:xfrm>
        </p:grpSpPr>
        <p:sp>
          <p:nvSpPr>
            <p:cNvPr id="433" name="Shape 433"/>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34" name="Shape 434"/>
            <p:cNvSpPr/>
            <p:nvPr/>
          </p:nvSpPr>
          <p:spPr>
            <a:xfrm>
              <a:off x="33477" y="204400"/>
              <a:ext cx="85436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Не следует реализовывать get аксессоры с побочными эффектами</a:t>
              </a:r>
            </a:p>
          </p:txBody>
        </p:sp>
      </p:grpSp>
      <p:grpSp>
        <p:nvGrpSpPr>
          <p:cNvPr id="438" name="Group 438"/>
          <p:cNvGrpSpPr/>
          <p:nvPr/>
        </p:nvGrpSpPr>
        <p:grpSpPr>
          <a:xfrm>
            <a:off x="304800" y="4191000"/>
            <a:ext cx="8610600" cy="685800"/>
            <a:chOff x="0" y="0"/>
            <a:chExt cx="8610600" cy="685800"/>
          </a:xfrm>
        </p:grpSpPr>
        <p:sp>
          <p:nvSpPr>
            <p:cNvPr id="436" name="Shape 436"/>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37" name="Shape 437"/>
            <p:cNvSpPr/>
            <p:nvPr/>
          </p:nvSpPr>
          <p:spPr>
            <a:xfrm>
              <a:off x="33477" y="204400"/>
              <a:ext cx="85436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Следует использовать соглашения об именовании</a:t>
              </a:r>
            </a:p>
          </p:txBody>
        </p:sp>
      </p:grpSp>
      <p:grpSp>
        <p:nvGrpSpPr>
          <p:cNvPr id="441" name="Group 441"/>
          <p:cNvGrpSpPr/>
          <p:nvPr/>
        </p:nvGrpSpPr>
        <p:grpSpPr>
          <a:xfrm>
            <a:off x="5486400" y="3962399"/>
            <a:ext cx="3276600" cy="2633010"/>
            <a:chOff x="0" y="286113"/>
            <a:chExt cx="3276600" cy="2633009"/>
          </a:xfrm>
        </p:grpSpPr>
        <p:sp>
          <p:nvSpPr>
            <p:cNvPr id="439" name="Shape 439"/>
            <p:cNvSpPr/>
            <p:nvPr/>
          </p:nvSpPr>
          <p:spPr>
            <a:xfrm>
              <a:off x="0" y="286113"/>
              <a:ext cx="3276600" cy="26330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440" name="Shape 440"/>
            <p:cNvSpPr/>
            <p:nvPr/>
          </p:nvSpPr>
          <p:spPr>
            <a:xfrm>
              <a:off x="228600" y="438514"/>
              <a:ext cx="2895600" cy="22159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smtClean="0">
                  <a:latin typeface="Consolas"/>
                  <a:ea typeface="Consolas"/>
                  <a:cs typeface="Consolas"/>
                  <a:sym typeface="Consolas"/>
                </a:rPr>
                <a:t>int </a:t>
              </a:r>
              <a:r>
                <a:rPr sz="1600" b="1" dirty="0">
                  <a:latin typeface="Consolas"/>
                  <a:ea typeface="Consolas"/>
                  <a:cs typeface="Consolas"/>
                  <a:sym typeface="Consolas"/>
                </a:rPr>
                <a:t>myData</a:t>
              </a:r>
              <a:r>
                <a:rPr sz="1600" dirty="0">
                  <a:latin typeface="Consolas"/>
                  <a:ea typeface="Consolas"/>
                  <a:cs typeface="Consolas"/>
                  <a:sym typeface="Consolas"/>
                </a:rPr>
                <a:t>;</a:t>
              </a:r>
            </a:p>
            <a:p>
              <a:pPr lvl="0"/>
              <a:r>
                <a:rPr sz="1600" dirty="0">
                  <a:latin typeface="Consolas"/>
                  <a:ea typeface="Consolas"/>
                  <a:cs typeface="Consolas"/>
                  <a:sym typeface="Consolas"/>
                </a:rPr>
                <a:t>public int </a:t>
              </a:r>
              <a:r>
                <a:rPr sz="1600" b="1" dirty="0">
                  <a:latin typeface="Consolas"/>
                  <a:ea typeface="Consolas"/>
                  <a:cs typeface="Consolas"/>
                  <a:sym typeface="Consolas"/>
                </a:rPr>
                <a:t>MyData</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b="1" dirty="0">
                  <a:solidFill>
                    <a:srgbClr val="FF0000"/>
                  </a:solidFill>
                  <a:latin typeface="Consolas"/>
                  <a:ea typeface="Consolas"/>
                  <a:cs typeface="Consolas"/>
                  <a:sym typeface="Consolas"/>
                </a:rPr>
                <a:t>MyData</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44" name="Group 444"/>
          <p:cNvGrpSpPr/>
          <p:nvPr/>
        </p:nvGrpSpPr>
        <p:grpSpPr>
          <a:xfrm>
            <a:off x="1295398" y="4648198"/>
            <a:ext cx="4038604" cy="2057402"/>
            <a:chOff x="-1" y="-1"/>
            <a:chExt cx="4038602" cy="1676402"/>
          </a:xfrm>
        </p:grpSpPr>
        <p:sp>
          <p:nvSpPr>
            <p:cNvPr id="442" name="Shape 442"/>
            <p:cNvSpPr/>
            <p:nvPr/>
          </p:nvSpPr>
          <p:spPr>
            <a:xfrm>
              <a:off x="-1" y="-1"/>
              <a:ext cx="4038602" cy="1676402"/>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adFill flip="none" rotWithShape="1">
              <a:gsLst>
                <a:gs pos="0">
                  <a:srgbClr val="FFA5A3"/>
                </a:gs>
                <a:gs pos="35000">
                  <a:srgbClr val="FFBFBE"/>
                </a:gs>
                <a:gs pos="100000">
                  <a:srgbClr val="FFE6E6"/>
                </a:gs>
              </a:gsLst>
              <a:lin ang="16200000" scaled="0"/>
            </a:gradFill>
            <a:ln w="9525" cap="flat">
              <a:solidFill>
                <a:srgbClr val="BE4B48"/>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43" name="Shape 443"/>
            <p:cNvSpPr/>
            <p:nvPr/>
          </p:nvSpPr>
          <p:spPr>
            <a:xfrm>
              <a:off x="865119" y="662973"/>
              <a:ext cx="2257692"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sz="1600" b="1"/>
              </a:lvl1pPr>
            </a:lstStyle>
            <a:p>
              <a:pPr lvl="0">
                <a:defRPr sz="1800" b="0"/>
              </a:pPr>
              <a:r>
                <a:rPr sz="1600" b="1" dirty="0">
                  <a:latin typeface="+mn-lt"/>
                </a:rPr>
                <a:t>StackOverflowException</a:t>
              </a:r>
            </a:p>
          </p:txBody>
        </p:sp>
      </p:grpSp>
      <p:pic>
        <p:nvPicPr>
          <p:cNvPr id="445" name="image3.png" descr="arrow03"/>
          <p:cNvPicPr/>
          <p:nvPr/>
        </p:nvPicPr>
        <p:blipFill>
          <a:blip r:embed="rId3">
            <a:extLst/>
          </a:blip>
          <a:stretch>
            <a:fillRect/>
          </a:stretch>
        </p:blipFill>
        <p:spPr>
          <a:xfrm rot="10800000">
            <a:off x="4495800" y="5218471"/>
            <a:ext cx="1981200" cy="267929"/>
          </a:xfrm>
          <a:prstGeom prst="rect">
            <a:avLst/>
          </a:prstGeom>
          <a:ln w="12700">
            <a:miter lim="400000"/>
          </a:ln>
        </p:spPr>
      </p:pic>
      <p:pic>
        <p:nvPicPr>
          <p:cNvPr id="446" name="image3.png" descr="arrow03"/>
          <p:cNvPicPr/>
          <p:nvPr/>
        </p:nvPicPr>
        <p:blipFill>
          <a:blip r:embed="rId3">
            <a:extLst/>
          </a:blip>
          <a:stretch>
            <a:fillRect/>
          </a:stretch>
        </p:blipFill>
        <p:spPr>
          <a:xfrm flipV="1">
            <a:off x="3962400" y="2209800"/>
            <a:ext cx="1323538" cy="243112"/>
          </a:xfrm>
          <a:prstGeom prst="rect">
            <a:avLst/>
          </a:prstGeom>
          <a:ln w="12700">
            <a:miter lim="400000"/>
          </a:ln>
        </p:spPr>
      </p:pic>
      <p:pic>
        <p:nvPicPr>
          <p:cNvPr id="447" name="image7.png" descr="C:\Users\MIB\Downloads\button_ok_5970.png"/>
          <p:cNvPicPr/>
          <p:nvPr/>
        </p:nvPicPr>
        <p:blipFill>
          <a:blip r:embed="rId4">
            <a:extLst/>
          </a:blip>
          <a:stretch>
            <a:fillRect/>
          </a:stretch>
        </p:blipFill>
        <p:spPr>
          <a:xfrm>
            <a:off x="381000" y="2374436"/>
            <a:ext cx="457200" cy="457201"/>
          </a:xfrm>
          <a:prstGeom prst="rect">
            <a:avLst/>
          </a:prstGeom>
          <a:ln w="12700">
            <a:miter lim="400000"/>
          </a:ln>
        </p:spPr>
      </p:pic>
      <p:pic>
        <p:nvPicPr>
          <p:cNvPr id="448" name="image7.png" descr="C:\Users\MIB\Downloads\button_ok_5970.png"/>
          <p:cNvPicPr/>
          <p:nvPr/>
        </p:nvPicPr>
        <p:blipFill>
          <a:blip r:embed="rId4">
            <a:extLst/>
          </a:blip>
          <a:stretch>
            <a:fillRect/>
          </a:stretch>
        </p:blipFill>
        <p:spPr>
          <a:xfrm>
            <a:off x="381000" y="2743200"/>
            <a:ext cx="457200" cy="457200"/>
          </a:xfrm>
          <a:prstGeom prst="rect">
            <a:avLst/>
          </a:prstGeom>
          <a:ln w="12700">
            <a:miter lim="400000"/>
          </a:ln>
        </p:spPr>
      </p:pic>
      <p:pic>
        <p:nvPicPr>
          <p:cNvPr id="449" name="image8.png" descr="C:\Users\MIB\Downloads\button_cancel_5392.png"/>
          <p:cNvPicPr/>
          <p:nvPr/>
        </p:nvPicPr>
        <p:blipFill>
          <a:blip r:embed="rId5">
            <a:extLst/>
          </a:blip>
          <a:stretch>
            <a:fillRect/>
          </a:stretch>
        </p:blipFill>
        <p:spPr>
          <a:xfrm>
            <a:off x="411845" y="2012045"/>
            <a:ext cx="350156" cy="350156"/>
          </a:xfrm>
          <a:prstGeom prst="rect">
            <a:avLst/>
          </a:prstGeom>
          <a:ln w="12700">
            <a:miter lim="400000"/>
          </a:ln>
        </p:spPr>
      </p:pic>
    </p:spTree>
    <p:extLst>
      <p:ext uri="{BB962C8B-B14F-4D97-AF65-F5344CB8AC3E}">
        <p14:creationId xmlns:p14="http://schemas.microsoft.com/office/powerpoint/2010/main" val="4114988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Что такое индексатор?</a:t>
            </a:r>
          </a:p>
        </p:txBody>
      </p:sp>
      <p:grpSp>
        <p:nvGrpSpPr>
          <p:cNvPr id="456" name="Group 456"/>
          <p:cNvGrpSpPr/>
          <p:nvPr/>
        </p:nvGrpSpPr>
        <p:grpSpPr>
          <a:xfrm>
            <a:off x="304800" y="1447799"/>
            <a:ext cx="8610600" cy="914402"/>
            <a:chOff x="0" y="7619"/>
            <a:chExt cx="8610600" cy="914401"/>
          </a:xfrm>
        </p:grpSpPr>
        <p:sp>
          <p:nvSpPr>
            <p:cNvPr id="454" name="Shape 454"/>
            <p:cNvSpPr/>
            <p:nvPr/>
          </p:nvSpPr>
          <p:spPr>
            <a:xfrm>
              <a:off x="0" y="7619"/>
              <a:ext cx="8610600" cy="91440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55" name="Shape 455"/>
            <p:cNvSpPr/>
            <p:nvPr/>
          </p:nvSpPr>
          <p:spPr>
            <a:xfrm>
              <a:off x="44636" y="49321"/>
              <a:ext cx="8521328"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get и set аксессоры используется для управления тем, как значения извлекается или устанавливается на основе индекса передаваемого в качестве параметра для индексации</a:t>
              </a:r>
            </a:p>
          </p:txBody>
        </p:sp>
      </p:grpSp>
      <p:grpSp>
        <p:nvGrpSpPr>
          <p:cNvPr id="459" name="Group 459"/>
          <p:cNvGrpSpPr/>
          <p:nvPr/>
        </p:nvGrpSpPr>
        <p:grpSpPr>
          <a:xfrm>
            <a:off x="304800" y="2514600"/>
            <a:ext cx="8610600" cy="533400"/>
            <a:chOff x="0" y="0"/>
            <a:chExt cx="8610600" cy="533400"/>
          </a:xfrm>
        </p:grpSpPr>
        <p:sp>
          <p:nvSpPr>
            <p:cNvPr id="457" name="Shape 457"/>
            <p:cNvSpPr/>
            <p:nvPr/>
          </p:nvSpPr>
          <p:spPr>
            <a:xfrm>
              <a:off x="0" y="0"/>
              <a:ext cx="86106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58" name="Shape 458"/>
            <p:cNvSpPr/>
            <p:nvPr/>
          </p:nvSpPr>
          <p:spPr>
            <a:xfrm>
              <a:off x="26037" y="128201"/>
              <a:ext cx="85585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lang="en-US" dirty="0">
                  <a:latin typeface="+mn-lt"/>
                </a:rPr>
                <a:t>g</a:t>
              </a:r>
              <a:r>
                <a:rPr dirty="0" smtClean="0">
                  <a:latin typeface="+mn-lt"/>
                </a:rPr>
                <a:t>et </a:t>
              </a:r>
              <a:r>
                <a:rPr dirty="0" err="1">
                  <a:latin typeface="+mn-lt"/>
                </a:rPr>
                <a:t>и</a:t>
              </a:r>
              <a:r>
                <a:rPr dirty="0">
                  <a:latin typeface="+mn-lt"/>
                </a:rPr>
                <a:t> set </a:t>
              </a:r>
              <a:r>
                <a:rPr dirty="0" err="1">
                  <a:latin typeface="+mn-lt"/>
                </a:rPr>
                <a:t>аксессоры</a:t>
              </a:r>
              <a:r>
                <a:rPr dirty="0">
                  <a:latin typeface="+mn-lt"/>
                </a:rPr>
                <a:t> </a:t>
              </a:r>
              <a:r>
                <a:rPr dirty="0" err="1">
                  <a:latin typeface="+mn-lt"/>
                </a:rPr>
                <a:t>используют</a:t>
              </a:r>
              <a:r>
                <a:rPr dirty="0">
                  <a:latin typeface="+mn-lt"/>
                </a:rPr>
                <a:t> </a:t>
              </a:r>
              <a:r>
                <a:rPr dirty="0" err="1">
                  <a:latin typeface="+mn-lt"/>
                </a:rPr>
                <a:t>свойство-подобный</a:t>
              </a:r>
              <a:r>
                <a:rPr dirty="0">
                  <a:latin typeface="+mn-lt"/>
                </a:rPr>
                <a:t> </a:t>
              </a:r>
              <a:r>
                <a:rPr dirty="0" err="1">
                  <a:latin typeface="+mn-lt"/>
                </a:rPr>
                <a:t>синтаксис</a:t>
              </a:r>
              <a:endParaRPr dirty="0">
                <a:latin typeface="+mn-lt"/>
              </a:endParaRPr>
            </a:p>
          </p:txBody>
        </p:sp>
      </p:grpSp>
      <p:grpSp>
        <p:nvGrpSpPr>
          <p:cNvPr id="462" name="Group 462"/>
          <p:cNvGrpSpPr/>
          <p:nvPr/>
        </p:nvGrpSpPr>
        <p:grpSpPr>
          <a:xfrm>
            <a:off x="304800" y="3213100"/>
            <a:ext cx="4495800" cy="914400"/>
            <a:chOff x="0" y="0"/>
            <a:chExt cx="4495800" cy="914400"/>
          </a:xfrm>
        </p:grpSpPr>
        <p:sp>
          <p:nvSpPr>
            <p:cNvPr id="460" name="Shape 460"/>
            <p:cNvSpPr/>
            <p:nvPr/>
          </p:nvSpPr>
          <p:spPr>
            <a:xfrm>
              <a:off x="0" y="0"/>
              <a:ext cx="4495800" cy="914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61" name="Shape 461"/>
            <p:cNvSpPr/>
            <p:nvPr/>
          </p:nvSpPr>
          <p:spPr>
            <a:xfrm>
              <a:off x="44637" y="180201"/>
              <a:ext cx="4406526"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Индексатор использует массив-подобный при доступе к элементам множества</a:t>
              </a:r>
            </a:p>
          </p:txBody>
        </p:sp>
      </p:grpSp>
      <p:grpSp>
        <p:nvGrpSpPr>
          <p:cNvPr id="465" name="Group 465"/>
          <p:cNvGrpSpPr/>
          <p:nvPr/>
        </p:nvGrpSpPr>
        <p:grpSpPr>
          <a:xfrm>
            <a:off x="304800" y="761999"/>
            <a:ext cx="8610600" cy="609602"/>
            <a:chOff x="0" y="20319"/>
            <a:chExt cx="8610600" cy="609601"/>
          </a:xfrm>
        </p:grpSpPr>
        <p:sp>
          <p:nvSpPr>
            <p:cNvPr id="463" name="Shape 463"/>
            <p:cNvSpPr/>
            <p:nvPr/>
          </p:nvSpPr>
          <p:spPr>
            <a:xfrm>
              <a:off x="0" y="20319"/>
              <a:ext cx="8610600" cy="609601"/>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464" name="Shape 464"/>
            <p:cNvSpPr/>
            <p:nvPr/>
          </p:nvSpPr>
          <p:spPr>
            <a:xfrm>
              <a:off x="29757" y="48121"/>
              <a:ext cx="8551086" cy="553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Индексатор обеспечивает механизм инкапсуляции множества значений, так же, как свойство инкапсулирует одно значение</a:t>
              </a:r>
            </a:p>
          </p:txBody>
        </p:sp>
      </p:grpSp>
      <p:grpSp>
        <p:nvGrpSpPr>
          <p:cNvPr id="468" name="Group 468"/>
          <p:cNvGrpSpPr/>
          <p:nvPr/>
        </p:nvGrpSpPr>
        <p:grpSpPr>
          <a:xfrm>
            <a:off x="5029200" y="3200400"/>
            <a:ext cx="3886200" cy="914400"/>
            <a:chOff x="0" y="0"/>
            <a:chExt cx="3886200" cy="914400"/>
          </a:xfrm>
        </p:grpSpPr>
        <p:sp>
          <p:nvSpPr>
            <p:cNvPr id="466" name="Shape 466"/>
            <p:cNvSpPr/>
            <p:nvPr/>
          </p:nvSpPr>
          <p:spPr>
            <a:xfrm>
              <a:off x="0" y="0"/>
              <a:ext cx="3886200" cy="914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67" name="Shape 467"/>
            <p:cNvSpPr/>
            <p:nvPr/>
          </p:nvSpPr>
          <p:spPr>
            <a:xfrm>
              <a:off x="44637" y="180201"/>
              <a:ext cx="3796926"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При индексации можно использовать нецелый тип индекса</a:t>
              </a:r>
            </a:p>
          </p:txBody>
        </p:sp>
      </p:grpSp>
      <p:grpSp>
        <p:nvGrpSpPr>
          <p:cNvPr id="471" name="Group 471"/>
          <p:cNvGrpSpPr/>
          <p:nvPr/>
        </p:nvGrpSpPr>
        <p:grpSpPr>
          <a:xfrm>
            <a:off x="304800" y="4147577"/>
            <a:ext cx="5867400" cy="1474713"/>
            <a:chOff x="0" y="0"/>
            <a:chExt cx="5867400" cy="1474712"/>
          </a:xfrm>
        </p:grpSpPr>
        <p:sp>
          <p:nvSpPr>
            <p:cNvPr id="469" name="Shape 469"/>
            <p:cNvSpPr/>
            <p:nvPr/>
          </p:nvSpPr>
          <p:spPr>
            <a:xfrm>
              <a:off x="0" y="195822"/>
              <a:ext cx="5867400" cy="127889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lgn="just">
                <a:defRPr sz="1500">
                  <a:latin typeface="Consolas"/>
                  <a:ea typeface="Consolas"/>
                  <a:cs typeface="Consolas"/>
                  <a:sym typeface="Consolas"/>
                </a:defRPr>
              </a:pPr>
              <a:endParaRPr/>
            </a:p>
          </p:txBody>
        </p:sp>
        <p:sp>
          <p:nvSpPr>
            <p:cNvPr id="470" name="Shape 470"/>
            <p:cNvSpPr/>
            <p:nvPr/>
          </p:nvSpPr>
          <p:spPr>
            <a:xfrm>
              <a:off x="0" y="0"/>
              <a:ext cx="5867400" cy="1430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a:latin typeface="Consolas"/>
                <a:ea typeface="Consolas"/>
                <a:cs typeface="Consolas"/>
                <a:sym typeface="Consolas"/>
              </a:endParaRPr>
            </a:p>
            <a:p>
              <a:pPr lvl="0"/>
              <a:r>
                <a:rPr sz="1500">
                  <a:latin typeface="Consolas"/>
                  <a:ea typeface="Consolas"/>
                  <a:cs typeface="Consolas"/>
                  <a:sym typeface="Consolas"/>
                </a:rPr>
                <a:t>CustomerAddressBook addressBook = ...;</a:t>
              </a:r>
            </a:p>
            <a:p>
              <a:pPr lvl="0"/>
              <a:r>
                <a:rPr sz="1500">
                  <a:latin typeface="Consolas"/>
                  <a:ea typeface="Consolas"/>
                  <a:cs typeface="Consolas"/>
                  <a:sym typeface="Consolas"/>
                </a:rPr>
                <a:t>Address customerAddress = </a:t>
              </a:r>
              <a:r>
                <a:rPr sz="1500" b="1">
                  <a:latin typeface="Consolas"/>
                  <a:ea typeface="Consolas"/>
                  <a:cs typeface="Consolas"/>
                  <a:sym typeface="Consolas"/>
                </a:rPr>
                <a:t>addressBook</a:t>
              </a:r>
              <a:r>
                <a:rPr sz="1500">
                  <a:latin typeface="Consolas"/>
                  <a:ea typeface="Consolas"/>
                  <a:cs typeface="Consolas"/>
                  <a:sym typeface="Consolas"/>
                </a:rPr>
                <a:t>["a2332"];</a:t>
              </a:r>
            </a:p>
            <a:p>
              <a:pPr lvl="0"/>
              <a:r>
                <a:rPr sz="1500">
                  <a:latin typeface="Consolas"/>
                  <a:ea typeface="Consolas"/>
                  <a:cs typeface="Consolas"/>
                  <a:sym typeface="Consolas"/>
                </a:rPr>
                <a:t>. . .</a:t>
              </a:r>
            </a:p>
            <a:p>
              <a:pPr lvl="0"/>
              <a:r>
                <a:rPr sz="1500">
                  <a:latin typeface="Consolas"/>
                  <a:ea typeface="Consolas"/>
                  <a:cs typeface="Consolas"/>
                  <a:sym typeface="Consolas"/>
                </a:rPr>
                <a:t>Address customerAddress = </a:t>
              </a:r>
              <a:r>
                <a:rPr sz="1500" b="1">
                  <a:latin typeface="Consolas"/>
                  <a:ea typeface="Consolas"/>
                  <a:cs typeface="Consolas"/>
                  <a:sym typeface="Consolas"/>
                </a:rPr>
                <a:t>addressBook</a:t>
              </a:r>
              <a:r>
                <a:rPr sz="1500">
                  <a:latin typeface="Consolas"/>
                  <a:ea typeface="Consolas"/>
                  <a:cs typeface="Consolas"/>
                  <a:sym typeface="Consolas"/>
                </a:rPr>
                <a:t>[99];</a:t>
              </a:r>
            </a:p>
          </p:txBody>
        </p:sp>
      </p:grpSp>
      <p:grpSp>
        <p:nvGrpSpPr>
          <p:cNvPr id="474" name="Group 474"/>
          <p:cNvGrpSpPr/>
          <p:nvPr/>
        </p:nvGrpSpPr>
        <p:grpSpPr>
          <a:xfrm>
            <a:off x="5715000" y="5334000"/>
            <a:ext cx="3200400" cy="762000"/>
            <a:chOff x="0" y="0"/>
            <a:chExt cx="3200400" cy="762000"/>
          </a:xfrm>
        </p:grpSpPr>
        <p:sp>
          <p:nvSpPr>
            <p:cNvPr id="472" name="Shape 472"/>
            <p:cNvSpPr/>
            <p:nvPr/>
          </p:nvSpPr>
          <p:spPr>
            <a:xfrm>
              <a:off x="0" y="0"/>
              <a:ext cx="32004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473" name="Shape 473"/>
            <p:cNvSpPr/>
            <p:nvPr/>
          </p:nvSpPr>
          <p:spPr>
            <a:xfrm>
              <a:off x="37198" y="104000"/>
              <a:ext cx="31260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Можно определить перегруженные индексаторы</a:t>
              </a:r>
            </a:p>
          </p:txBody>
        </p:sp>
      </p:grpSp>
      <p:pic>
        <p:nvPicPr>
          <p:cNvPr id="475" name="image3.png" descr="arrow03"/>
          <p:cNvPicPr/>
          <p:nvPr/>
        </p:nvPicPr>
        <p:blipFill>
          <a:blip r:embed="rId2">
            <a:extLst/>
          </a:blip>
          <a:stretch>
            <a:fillRect/>
          </a:stretch>
        </p:blipFill>
        <p:spPr>
          <a:xfrm rot="2264515" flipV="1">
            <a:off x="3147610" y="4114486"/>
            <a:ext cx="1323538" cy="233111"/>
          </a:xfrm>
          <a:prstGeom prst="rect">
            <a:avLst/>
          </a:prstGeom>
          <a:ln w="12700">
            <a:miter lim="400000"/>
          </a:ln>
        </p:spPr>
      </p:pic>
      <p:pic>
        <p:nvPicPr>
          <p:cNvPr id="476" name="image3.png" descr="arrow03"/>
          <p:cNvPicPr/>
          <p:nvPr/>
        </p:nvPicPr>
        <p:blipFill>
          <a:blip r:embed="rId2">
            <a:extLst/>
          </a:blip>
          <a:stretch>
            <a:fillRect/>
          </a:stretch>
        </p:blipFill>
        <p:spPr>
          <a:xfrm rot="8758651" flipV="1">
            <a:off x="4683292" y="4081989"/>
            <a:ext cx="1323538" cy="257998"/>
          </a:xfrm>
          <a:prstGeom prst="rect">
            <a:avLst/>
          </a:prstGeom>
          <a:ln w="12700">
            <a:miter lim="400000"/>
          </a:ln>
        </p:spPr>
      </p:pic>
      <p:pic>
        <p:nvPicPr>
          <p:cNvPr id="477" name="image3.png" descr="arrow03"/>
          <p:cNvPicPr/>
          <p:nvPr/>
        </p:nvPicPr>
        <p:blipFill>
          <a:blip r:embed="rId2">
            <a:extLst/>
          </a:blip>
          <a:stretch>
            <a:fillRect/>
          </a:stretch>
        </p:blipFill>
        <p:spPr>
          <a:xfrm rot="11708353" flipV="1">
            <a:off x="4294304" y="5474425"/>
            <a:ext cx="1690759" cy="239671"/>
          </a:xfrm>
          <a:prstGeom prst="rect">
            <a:avLst/>
          </a:prstGeom>
          <a:ln w="12700">
            <a:miter lim="400000"/>
          </a:ln>
        </p:spPr>
      </p:pic>
      <p:pic>
        <p:nvPicPr>
          <p:cNvPr id="478" name="image3.png" descr="arrow03"/>
          <p:cNvPicPr/>
          <p:nvPr/>
        </p:nvPicPr>
        <p:blipFill>
          <a:blip r:embed="rId2">
            <a:extLst/>
          </a:blip>
          <a:stretch>
            <a:fillRect/>
          </a:stretch>
        </p:blipFill>
        <p:spPr>
          <a:xfrm rot="11708353" flipV="1">
            <a:off x="4599852" y="4941125"/>
            <a:ext cx="1690759" cy="233940"/>
          </a:xfrm>
          <a:prstGeom prst="rect">
            <a:avLst/>
          </a:prstGeom>
          <a:ln w="12700">
            <a:miter lim="400000"/>
          </a:ln>
        </p:spPr>
      </p:pic>
    </p:spTree>
    <p:extLst>
      <p:ext uri="{BB962C8B-B14F-4D97-AF65-F5344CB8AC3E}">
        <p14:creationId xmlns:p14="http://schemas.microsoft.com/office/powerpoint/2010/main" val="3244765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индексатора</a:t>
            </a:r>
          </a:p>
        </p:txBody>
      </p:sp>
      <p:grpSp>
        <p:nvGrpSpPr>
          <p:cNvPr id="483" name="Group 483"/>
          <p:cNvGrpSpPr/>
          <p:nvPr/>
        </p:nvGrpSpPr>
        <p:grpSpPr>
          <a:xfrm>
            <a:off x="304800" y="1828800"/>
            <a:ext cx="6705600" cy="3160583"/>
            <a:chOff x="0" y="496490"/>
            <a:chExt cx="5867400" cy="3160581"/>
          </a:xfrm>
        </p:grpSpPr>
        <p:sp>
          <p:nvSpPr>
            <p:cNvPr id="481" name="Shape 481"/>
            <p:cNvSpPr/>
            <p:nvPr/>
          </p:nvSpPr>
          <p:spPr>
            <a:xfrm>
              <a:off x="0" y="572690"/>
              <a:ext cx="586740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482" name="Shape 482"/>
            <p:cNvSpPr/>
            <p:nvPr/>
          </p:nvSpPr>
          <p:spPr>
            <a:xfrm>
              <a:off x="76200" y="496490"/>
              <a:ext cx="5638800" cy="2954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smtClean="0">
                  <a:latin typeface="Consolas"/>
                  <a:ea typeface="Consolas"/>
                  <a:cs typeface="Consolas"/>
                  <a:sym typeface="Consolas"/>
                </a:rPr>
                <a:t>public </a:t>
              </a:r>
              <a:r>
                <a:rPr sz="1600" dirty="0">
                  <a:latin typeface="Consolas"/>
                  <a:ea typeface="Consolas"/>
                  <a:cs typeface="Consolas"/>
                  <a:sym typeface="Consolas"/>
                </a:rPr>
                <a:t>Address </a:t>
              </a:r>
              <a:r>
                <a:rPr sz="1600" b="1" dirty="0">
                  <a:latin typeface="Consolas"/>
                  <a:ea typeface="Consolas"/>
                  <a:cs typeface="Consolas"/>
                  <a:sym typeface="Consolas"/>
                </a:rPr>
                <a:t>this</a:t>
              </a:r>
              <a:r>
                <a:rPr sz="1600" dirty="0">
                  <a:latin typeface="Consolas"/>
                  <a:ea typeface="Consolas"/>
                  <a:cs typeface="Consolas"/>
                  <a:sym typeface="Consolas"/>
                </a:rPr>
                <a:t>[string CustomerID]</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database.FindCustomer(CustomerID);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database.UpdateCustomer(CustomerID,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86" name="Group 486"/>
          <p:cNvGrpSpPr/>
          <p:nvPr/>
        </p:nvGrpSpPr>
        <p:grpSpPr>
          <a:xfrm>
            <a:off x="4724400" y="762000"/>
            <a:ext cx="1981200" cy="762000"/>
            <a:chOff x="0" y="0"/>
            <a:chExt cx="1981200" cy="762000"/>
          </a:xfrm>
        </p:grpSpPr>
        <p:sp>
          <p:nvSpPr>
            <p:cNvPr id="484" name="Shape 484"/>
            <p:cNvSpPr/>
            <p:nvPr/>
          </p:nvSpPr>
          <p:spPr>
            <a:xfrm>
              <a:off x="0" y="0"/>
              <a:ext cx="19812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85" name="Shape 485"/>
            <p:cNvSpPr/>
            <p:nvPr/>
          </p:nvSpPr>
          <p:spPr>
            <a:xfrm>
              <a:off x="37198" y="104000"/>
              <a:ext cx="19068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Имя индексатора всегда this</a:t>
              </a:r>
            </a:p>
          </p:txBody>
        </p:sp>
      </p:grpSp>
      <p:grpSp>
        <p:nvGrpSpPr>
          <p:cNvPr id="489" name="Group 489"/>
          <p:cNvGrpSpPr/>
          <p:nvPr/>
        </p:nvGrpSpPr>
        <p:grpSpPr>
          <a:xfrm>
            <a:off x="304800" y="762000"/>
            <a:ext cx="1752600" cy="762000"/>
            <a:chOff x="0" y="0"/>
            <a:chExt cx="1752600" cy="762000"/>
          </a:xfrm>
        </p:grpSpPr>
        <p:sp>
          <p:nvSpPr>
            <p:cNvPr id="487" name="Shape 487"/>
            <p:cNvSpPr/>
            <p:nvPr/>
          </p:nvSpPr>
          <p:spPr>
            <a:xfrm>
              <a:off x="0" y="0"/>
              <a:ext cx="17526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latin typeface="+mn-lt"/>
              </a:endParaRPr>
            </a:p>
          </p:txBody>
        </p:sp>
        <p:sp>
          <p:nvSpPr>
            <p:cNvPr id="488" name="Shape 488"/>
            <p:cNvSpPr/>
            <p:nvPr/>
          </p:nvSpPr>
          <p:spPr>
            <a:xfrm>
              <a:off x="37198" y="104000"/>
              <a:ext cx="16782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latin typeface="+mn-lt"/>
                </a:rPr>
                <a:t>Модификатор доступа</a:t>
              </a:r>
            </a:p>
          </p:txBody>
        </p:sp>
      </p:grpSp>
      <p:grpSp>
        <p:nvGrpSpPr>
          <p:cNvPr id="492" name="Group 492"/>
          <p:cNvGrpSpPr/>
          <p:nvPr/>
        </p:nvGrpSpPr>
        <p:grpSpPr>
          <a:xfrm>
            <a:off x="2286000" y="762000"/>
            <a:ext cx="2209800" cy="762000"/>
            <a:chOff x="0" y="0"/>
            <a:chExt cx="2209800" cy="762000"/>
          </a:xfrm>
        </p:grpSpPr>
        <p:sp>
          <p:nvSpPr>
            <p:cNvPr id="490" name="Shape 490"/>
            <p:cNvSpPr/>
            <p:nvPr/>
          </p:nvSpPr>
          <p:spPr>
            <a:xfrm>
              <a:off x="0" y="0"/>
              <a:ext cx="22098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91" name="Shape 491"/>
            <p:cNvSpPr/>
            <p:nvPr/>
          </p:nvSpPr>
          <p:spPr>
            <a:xfrm>
              <a:off x="37198" y="104000"/>
              <a:ext cx="21354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Тип возвращаемого значения</a:t>
              </a:r>
            </a:p>
          </p:txBody>
        </p:sp>
      </p:grpSp>
      <p:grpSp>
        <p:nvGrpSpPr>
          <p:cNvPr id="495" name="Group 495"/>
          <p:cNvGrpSpPr/>
          <p:nvPr/>
        </p:nvGrpSpPr>
        <p:grpSpPr>
          <a:xfrm>
            <a:off x="6934200" y="762000"/>
            <a:ext cx="1981200" cy="762000"/>
            <a:chOff x="0" y="0"/>
            <a:chExt cx="1981200" cy="762000"/>
          </a:xfrm>
        </p:grpSpPr>
        <p:sp>
          <p:nvSpPr>
            <p:cNvPr id="493" name="Shape 493"/>
            <p:cNvSpPr/>
            <p:nvPr/>
          </p:nvSpPr>
          <p:spPr>
            <a:xfrm>
              <a:off x="0" y="0"/>
              <a:ext cx="19812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94" name="Shape 494"/>
            <p:cNvSpPr/>
            <p:nvPr/>
          </p:nvSpPr>
          <p:spPr>
            <a:xfrm>
              <a:off x="37198" y="104000"/>
              <a:ext cx="19068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Типы и имена параметров </a:t>
              </a:r>
            </a:p>
          </p:txBody>
        </p:sp>
      </p:grpSp>
      <p:grpSp>
        <p:nvGrpSpPr>
          <p:cNvPr id="498" name="Group 498"/>
          <p:cNvGrpSpPr/>
          <p:nvPr/>
        </p:nvGrpSpPr>
        <p:grpSpPr>
          <a:xfrm>
            <a:off x="6324598" y="2095500"/>
            <a:ext cx="2612391" cy="2019300"/>
            <a:chOff x="0" y="0"/>
            <a:chExt cx="2612389" cy="2019300"/>
          </a:xfrm>
        </p:grpSpPr>
        <p:sp>
          <p:nvSpPr>
            <p:cNvPr id="496" name="Shape 496"/>
            <p:cNvSpPr/>
            <p:nvPr/>
          </p:nvSpPr>
          <p:spPr>
            <a:xfrm>
              <a:off x="0" y="0"/>
              <a:ext cx="2612389" cy="20193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497" name="Shape 497"/>
            <p:cNvSpPr/>
            <p:nvPr/>
          </p:nvSpPr>
          <p:spPr>
            <a:xfrm>
              <a:off x="98574" y="317153"/>
              <a:ext cx="2415241" cy="1384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lvl="0">
                <a:defRPr>
                  <a:solidFill>
                    <a:srgbClr val="000000"/>
                  </a:solidFill>
                </a:defRPr>
              </a:pPr>
              <a:r>
                <a:rPr>
                  <a:solidFill>
                    <a:srgbClr val="FFFFFF"/>
                  </a:solidFill>
                  <a:latin typeface="+mn-lt"/>
                </a:rPr>
                <a:t>Параметры индексатора могут быть описаны как параметры-значения или как параметр-список</a:t>
              </a:r>
            </a:p>
          </p:txBody>
        </p:sp>
      </p:grpSp>
      <p:grpSp>
        <p:nvGrpSpPr>
          <p:cNvPr id="501" name="Group 501"/>
          <p:cNvGrpSpPr/>
          <p:nvPr/>
        </p:nvGrpSpPr>
        <p:grpSpPr>
          <a:xfrm>
            <a:off x="304800" y="5105400"/>
            <a:ext cx="8610600" cy="762000"/>
            <a:chOff x="0" y="0"/>
            <a:chExt cx="8610600" cy="762000"/>
          </a:xfrm>
        </p:grpSpPr>
        <p:sp>
          <p:nvSpPr>
            <p:cNvPr id="499" name="Shape 499"/>
            <p:cNvSpPr/>
            <p:nvPr/>
          </p:nvSpPr>
          <p:spPr>
            <a:xfrm>
              <a:off x="0" y="0"/>
              <a:ext cx="86106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00" name="Shape 500"/>
            <p:cNvSpPr/>
            <p:nvPr/>
          </p:nvSpPr>
          <p:spPr>
            <a:xfrm>
              <a:off x="37198" y="104000"/>
              <a:ext cx="85362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При написании индексатора следует убедиться, что он содержит логику обработки ошибки в случае, когда код принимает  недопустимое значение индекса</a:t>
              </a:r>
            </a:p>
          </p:txBody>
        </p:sp>
      </p:grpSp>
      <p:grpSp>
        <p:nvGrpSpPr>
          <p:cNvPr id="504" name="Group 504"/>
          <p:cNvGrpSpPr/>
          <p:nvPr/>
        </p:nvGrpSpPr>
        <p:grpSpPr>
          <a:xfrm>
            <a:off x="304800" y="5943600"/>
            <a:ext cx="8610600" cy="533400"/>
            <a:chOff x="0" y="0"/>
            <a:chExt cx="8610600" cy="533400"/>
          </a:xfrm>
        </p:grpSpPr>
        <p:sp>
          <p:nvSpPr>
            <p:cNvPr id="502" name="Shape 502"/>
            <p:cNvSpPr/>
            <p:nvPr/>
          </p:nvSpPr>
          <p:spPr>
            <a:xfrm>
              <a:off x="0" y="0"/>
              <a:ext cx="86106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latin typeface="+mn-lt"/>
              </a:endParaRPr>
            </a:p>
          </p:txBody>
        </p:sp>
        <p:sp>
          <p:nvSpPr>
            <p:cNvPr id="503" name="Shape 503"/>
            <p:cNvSpPr/>
            <p:nvPr/>
          </p:nvSpPr>
          <p:spPr>
            <a:xfrm>
              <a:off x="26037" y="128201"/>
              <a:ext cx="85585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latin typeface="+mn-lt"/>
                </a:rPr>
                <a:t>Нельзя определить статические индексаторы</a:t>
              </a:r>
            </a:p>
          </p:txBody>
        </p:sp>
      </p:grpSp>
      <p:pic>
        <p:nvPicPr>
          <p:cNvPr id="505" name="image3.png" descr="arrow03"/>
          <p:cNvPicPr/>
          <p:nvPr/>
        </p:nvPicPr>
        <p:blipFill>
          <a:blip r:embed="rId2">
            <a:extLst/>
          </a:blip>
          <a:stretch>
            <a:fillRect/>
          </a:stretch>
        </p:blipFill>
        <p:spPr>
          <a:xfrm rot="8545932">
            <a:off x="1466544" y="1594704"/>
            <a:ext cx="1285918" cy="248889"/>
          </a:xfrm>
          <a:prstGeom prst="rect">
            <a:avLst/>
          </a:prstGeom>
          <a:ln w="12700">
            <a:miter lim="400000"/>
          </a:ln>
        </p:spPr>
      </p:pic>
      <p:pic>
        <p:nvPicPr>
          <p:cNvPr id="506" name="image3.png" descr="arrow03"/>
          <p:cNvPicPr/>
          <p:nvPr/>
        </p:nvPicPr>
        <p:blipFill>
          <a:blip r:embed="rId2">
            <a:extLst/>
          </a:blip>
          <a:stretch>
            <a:fillRect/>
          </a:stretch>
        </p:blipFill>
        <p:spPr>
          <a:xfrm rot="10114483" flipV="1">
            <a:off x="2279932" y="1661571"/>
            <a:ext cx="3049426" cy="243793"/>
          </a:xfrm>
          <a:prstGeom prst="rect">
            <a:avLst/>
          </a:prstGeom>
          <a:ln w="12700">
            <a:miter lim="400000"/>
          </a:ln>
        </p:spPr>
      </p:pic>
      <p:pic>
        <p:nvPicPr>
          <p:cNvPr id="507" name="image3.png" descr="arrow03"/>
          <p:cNvPicPr/>
          <p:nvPr/>
        </p:nvPicPr>
        <p:blipFill>
          <a:blip r:embed="rId2">
            <a:extLst/>
          </a:blip>
          <a:stretch>
            <a:fillRect/>
          </a:stretch>
        </p:blipFill>
        <p:spPr>
          <a:xfrm rot="10243666" flipV="1">
            <a:off x="4396458" y="1773913"/>
            <a:ext cx="3517325" cy="195608"/>
          </a:xfrm>
          <a:prstGeom prst="rect">
            <a:avLst/>
          </a:prstGeom>
          <a:ln w="12700">
            <a:miter lim="400000"/>
          </a:ln>
        </p:spPr>
      </p:pic>
      <p:pic>
        <p:nvPicPr>
          <p:cNvPr id="508" name="image3.png" descr="arrow03"/>
          <p:cNvPicPr/>
          <p:nvPr/>
        </p:nvPicPr>
        <p:blipFill>
          <a:blip r:embed="rId2">
            <a:extLst/>
          </a:blip>
          <a:stretch>
            <a:fillRect/>
          </a:stretch>
        </p:blipFill>
        <p:spPr>
          <a:xfrm rot="6522687">
            <a:off x="275457" y="1759264"/>
            <a:ext cx="787400" cy="180879"/>
          </a:xfrm>
          <a:prstGeom prst="rect">
            <a:avLst/>
          </a:prstGeom>
          <a:ln w="12700">
            <a:miter lim="400000"/>
          </a:ln>
        </p:spPr>
      </p:pic>
    </p:spTree>
    <p:extLst>
      <p:ext uri="{BB962C8B-B14F-4D97-AF65-F5344CB8AC3E}">
        <p14:creationId xmlns:p14="http://schemas.microsoft.com/office/powerpoint/2010/main" val="121171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индексатора</a:t>
            </a:r>
          </a:p>
        </p:txBody>
      </p:sp>
      <p:grpSp>
        <p:nvGrpSpPr>
          <p:cNvPr id="513" name="Group 513"/>
          <p:cNvGrpSpPr/>
          <p:nvPr/>
        </p:nvGrpSpPr>
        <p:grpSpPr>
          <a:xfrm>
            <a:off x="304800" y="761999"/>
            <a:ext cx="6502400" cy="3159610"/>
            <a:chOff x="0" y="0"/>
            <a:chExt cx="6502400" cy="3159608"/>
          </a:xfrm>
        </p:grpSpPr>
        <p:sp>
          <p:nvSpPr>
            <p:cNvPr id="511" name="Shape 511"/>
            <p:cNvSpPr/>
            <p:nvPr/>
          </p:nvSpPr>
          <p:spPr>
            <a:xfrm>
              <a:off x="0" y="0"/>
              <a:ext cx="6477000" cy="31596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45719" tIns="45719" rIns="45719" bIns="45719" numCol="1" anchor="t">
              <a:noAutofit/>
            </a:bodyPr>
            <a:lstStyle/>
            <a:p>
              <a:pPr lvl="0">
                <a:defRPr sz="1600">
                  <a:latin typeface="Consolas"/>
                  <a:ea typeface="Consolas"/>
                  <a:cs typeface="Consolas"/>
                  <a:sym typeface="Consolas"/>
                </a:defRPr>
              </a:pPr>
              <a:endParaRPr/>
            </a:p>
          </p:txBody>
        </p:sp>
        <p:sp>
          <p:nvSpPr>
            <p:cNvPr id="512" name="Shape 512"/>
            <p:cNvSpPr/>
            <p:nvPr/>
          </p:nvSpPr>
          <p:spPr>
            <a:xfrm>
              <a:off x="25400" y="50800"/>
              <a:ext cx="6477000"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a:latin typeface="Consolas"/>
                  <a:ea typeface="Consolas"/>
                  <a:cs typeface="Consolas"/>
                  <a:sym typeface="Consolas"/>
                </a:rPr>
                <a:t>class EmployeeDatabase</a:t>
              </a:r>
            </a:p>
            <a:p>
              <a:pPr lvl="0"/>
              <a:r>
                <a:rPr sz="1600">
                  <a:latin typeface="Consolas"/>
                  <a:ea typeface="Consolas"/>
                  <a:cs typeface="Consolas"/>
                  <a:sym typeface="Consolas"/>
                </a:rPr>
                <a:t>{</a:t>
              </a:r>
            </a:p>
            <a:p>
              <a:pPr lvl="0"/>
              <a:r>
                <a:rPr sz="1600">
                  <a:latin typeface="Consolas"/>
                  <a:ea typeface="Consolas"/>
                  <a:cs typeface="Consolas"/>
                  <a:sym typeface="Consolas"/>
                </a:rPr>
                <a:t>    employees [] Employee;</a:t>
              </a:r>
            </a:p>
            <a:p>
              <a:pPr lvl="0"/>
              <a:r>
                <a:rPr sz="1600">
                  <a:latin typeface="Consolas"/>
                  <a:ea typeface="Consolas"/>
                  <a:cs typeface="Consolas"/>
                  <a:sym typeface="Consolas"/>
                </a:rPr>
                <a:t>    int topOfArray;</a:t>
              </a:r>
            </a:p>
            <a:p>
              <a:pPr lvl="0"/>
              <a:r>
                <a:rPr sz="1600">
                  <a:latin typeface="Consolas"/>
                  <a:ea typeface="Consolas"/>
                  <a:cs typeface="Consolas"/>
                  <a:sym typeface="Consolas"/>
                </a:rPr>
                <a:t>    </a:t>
              </a:r>
            </a:p>
            <a:p>
              <a:pPr lvl="0"/>
              <a:r>
                <a:rPr sz="1600">
                  <a:latin typeface="Consolas"/>
                  <a:ea typeface="Consolas"/>
                  <a:cs typeface="Consolas"/>
                  <a:sym typeface="Consolas"/>
                </a:rPr>
                <a:t>    public EmployeeDatabase(){...}</a:t>
              </a:r>
            </a:p>
            <a:p>
              <a:pPr lvl="0"/>
              <a:r>
                <a:rPr sz="1600">
                  <a:latin typeface="Consolas"/>
                  <a:ea typeface="Consolas"/>
                  <a:cs typeface="Consolas"/>
                  <a:sym typeface="Consolas"/>
                </a:rPr>
                <a:t>    public void AddToDatabase(Employee employee){...}</a:t>
              </a:r>
            </a:p>
            <a:p>
              <a:pPr lvl="0"/>
              <a:endParaRPr sz="1600">
                <a:latin typeface="Consolas"/>
                <a:ea typeface="Consolas"/>
                <a:cs typeface="Consolas"/>
                <a:sym typeface="Consolas"/>
              </a:endParaRPr>
            </a:p>
            <a:p>
              <a:pPr lvl="0"/>
              <a:r>
                <a:rPr sz="1600">
                  <a:latin typeface="Consolas"/>
                  <a:ea typeface="Consolas"/>
                  <a:cs typeface="Consolas"/>
                  <a:sym typeface="Consolas"/>
                </a:rPr>
                <a:t>    public Employee this[string name]{...}</a:t>
              </a:r>
            </a:p>
            <a:p>
              <a:pPr lvl="0"/>
              <a:r>
                <a:rPr sz="1600">
                  <a:latin typeface="Consolas"/>
                  <a:ea typeface="Consolas"/>
                  <a:cs typeface="Consolas"/>
                  <a:sym typeface="Consolas"/>
                </a:rPr>
                <a:t>}</a:t>
              </a:r>
            </a:p>
          </p:txBody>
        </p:sp>
      </p:grpSp>
      <p:sp>
        <p:nvSpPr>
          <p:cNvPr id="514" name="Shape 514"/>
          <p:cNvSpPr/>
          <p:nvPr/>
        </p:nvSpPr>
        <p:spPr>
          <a:xfrm>
            <a:off x="4600487" y="3352800"/>
            <a:ext cx="4314914" cy="27411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a:solidFill>
              <a:srgbClr val="4F81BD"/>
            </a:solidFill>
          </a:ln>
        </p:spPr>
        <p:txBody>
          <a:bodyPr lIns="45719" rIns="45719"/>
          <a:lstStyle/>
          <a:p>
            <a:pPr lvl="0" algn="just">
              <a:defRPr sz="1600"/>
            </a:pPr>
            <a:endParaRPr/>
          </a:p>
        </p:txBody>
      </p:sp>
      <p:pic>
        <p:nvPicPr>
          <p:cNvPr id="515" name="image9.png"/>
          <p:cNvPicPr/>
          <p:nvPr/>
        </p:nvPicPr>
        <p:blipFill>
          <a:blip r:embed="rId2">
            <a:extLst/>
          </a:blip>
          <a:stretch>
            <a:fillRect/>
          </a:stretch>
        </p:blipFill>
        <p:spPr>
          <a:xfrm>
            <a:off x="5002654" y="3568700"/>
            <a:ext cx="3510580" cy="2283992"/>
          </a:xfrm>
          <a:prstGeom prst="rect">
            <a:avLst/>
          </a:prstGeom>
          <a:ln w="12700">
            <a:miter lim="400000"/>
          </a:ln>
        </p:spPr>
      </p:pic>
    </p:spTree>
    <p:extLst>
      <p:ext uri="{BB962C8B-B14F-4D97-AF65-F5344CB8AC3E}">
        <p14:creationId xmlns:p14="http://schemas.microsoft.com/office/powerpoint/2010/main" val="838443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индексатора</a:t>
            </a:r>
          </a:p>
        </p:txBody>
      </p:sp>
      <p:grpSp>
        <p:nvGrpSpPr>
          <p:cNvPr id="520" name="Group 520"/>
          <p:cNvGrpSpPr/>
          <p:nvPr/>
        </p:nvGrpSpPr>
        <p:grpSpPr>
          <a:xfrm>
            <a:off x="234005" y="711199"/>
            <a:ext cx="7121511" cy="3474016"/>
            <a:chOff x="0" y="0"/>
            <a:chExt cx="7121509" cy="3474014"/>
          </a:xfrm>
        </p:grpSpPr>
        <p:sp>
          <p:nvSpPr>
            <p:cNvPr id="518" name="Shape 518"/>
            <p:cNvSpPr/>
            <p:nvPr/>
          </p:nvSpPr>
          <p:spPr>
            <a:xfrm>
              <a:off x="0" y="0"/>
              <a:ext cx="7121509" cy="347401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t">
              <a:noAutofit/>
            </a:bodyPr>
            <a:lstStyle/>
            <a:p>
              <a:pPr lvl="0">
                <a:defRPr sz="1600">
                  <a:latin typeface="Consolas"/>
                  <a:ea typeface="Consolas"/>
                  <a:cs typeface="Consolas"/>
                  <a:sym typeface="Consolas"/>
                </a:defRPr>
              </a:pPr>
              <a:endParaRPr/>
            </a:p>
          </p:txBody>
        </p:sp>
        <p:sp>
          <p:nvSpPr>
            <p:cNvPr id="519" name="Shape 519"/>
            <p:cNvSpPr/>
            <p:nvPr/>
          </p:nvSpPr>
          <p:spPr>
            <a:xfrm>
              <a:off x="223195" y="41891"/>
              <a:ext cx="6898314" cy="3301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r>
                <a:rPr b="1" dirty="0">
                  <a:latin typeface="Consolas"/>
                  <a:ea typeface="Consolas"/>
                  <a:cs typeface="Consolas"/>
                  <a:sym typeface="Consolas"/>
                </a:rPr>
                <a:t>using System.CompilerServices.Runtime;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class EmployeeDatabase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int topOfArray;</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EmployeeDatabase(){...}</a:t>
              </a:r>
            </a:p>
            <a:p>
              <a:pPr lvl="0"/>
              <a:r>
                <a:rPr sz="1600" dirty="0">
                  <a:latin typeface="Consolas"/>
                  <a:ea typeface="Consolas"/>
                  <a:cs typeface="Consolas"/>
                  <a:sym typeface="Consolas"/>
                </a:rPr>
                <a:t>    public void AddToDatabase(Employee employee){...}</a:t>
              </a:r>
            </a:p>
            <a:p>
              <a:pPr lvl="0"/>
              <a:r>
                <a:rPr sz="1600" dirty="0">
                  <a:latin typeface="Consolas"/>
                  <a:ea typeface="Consolas"/>
                  <a:cs typeface="Consolas"/>
                  <a:sym typeface="Consolas"/>
                </a:rPr>
                <a:t>    </a:t>
              </a:r>
              <a:r>
                <a:rPr b="1" dirty="0">
                  <a:latin typeface="Consolas"/>
                  <a:ea typeface="Consolas"/>
                  <a:cs typeface="Consolas"/>
                  <a:sym typeface="Consolas"/>
                </a:rPr>
                <a:t>[IndexerName("Emploee")]</a:t>
              </a:r>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grpSp>
        <p:nvGrpSpPr>
          <p:cNvPr id="523" name="Group 523"/>
          <p:cNvGrpSpPr/>
          <p:nvPr/>
        </p:nvGrpSpPr>
        <p:grpSpPr>
          <a:xfrm>
            <a:off x="4267200" y="3517900"/>
            <a:ext cx="4648200" cy="2971800"/>
            <a:chOff x="0" y="0"/>
            <a:chExt cx="4648200" cy="2971800"/>
          </a:xfrm>
        </p:grpSpPr>
        <p:sp>
          <p:nvSpPr>
            <p:cNvPr id="521" name="Shape 521"/>
            <p:cNvSpPr/>
            <p:nvPr/>
          </p:nvSpPr>
          <p:spPr>
            <a:xfrm>
              <a:off x="0" y="0"/>
              <a:ext cx="4648200" cy="2971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cap="flat">
              <a:solidFill>
                <a:srgbClr val="4F81BD"/>
              </a:solidFill>
              <a:prstDash val="solid"/>
              <a:bevel/>
            </a:ln>
            <a:effectLst/>
          </p:spPr>
          <p:txBody>
            <a:bodyPr wrap="square" lIns="0" tIns="0" rIns="0" bIns="0" numCol="1" anchor="t">
              <a:noAutofit/>
            </a:bodyPr>
            <a:lstStyle/>
            <a:p>
              <a:pPr lvl="0" algn="just">
                <a:defRPr sz="1600"/>
              </a:pPr>
              <a:endParaRPr/>
            </a:p>
          </p:txBody>
        </p:sp>
        <p:pic>
          <p:nvPicPr>
            <p:cNvPr id="522" name="image10.png"/>
            <p:cNvPicPr/>
            <p:nvPr/>
          </p:nvPicPr>
          <p:blipFill>
            <a:blip r:embed="rId2">
              <a:extLst/>
            </a:blip>
            <a:stretch>
              <a:fillRect/>
            </a:stretch>
          </p:blipFill>
          <p:spPr>
            <a:xfrm>
              <a:off x="495300" y="213388"/>
              <a:ext cx="3657600" cy="2545023"/>
            </a:xfrm>
            <a:prstGeom prst="rect">
              <a:avLst/>
            </a:prstGeom>
            <a:ln w="12700" cap="flat">
              <a:noFill/>
              <a:miter lim="400000"/>
            </a:ln>
            <a:effectLst/>
          </p:spPr>
        </p:pic>
      </p:grpSp>
    </p:spTree>
    <p:extLst>
      <p:ext uri="{BB962C8B-B14F-4D97-AF65-F5344CB8AC3E}">
        <p14:creationId xmlns:p14="http://schemas.microsoft.com/office/powerpoint/2010/main" val="2649557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Сравнение индексаторов и массивов</a:t>
            </a:r>
          </a:p>
        </p:txBody>
      </p:sp>
      <p:grpSp>
        <p:nvGrpSpPr>
          <p:cNvPr id="528" name="Group 528"/>
          <p:cNvGrpSpPr/>
          <p:nvPr/>
        </p:nvGrpSpPr>
        <p:grpSpPr>
          <a:xfrm>
            <a:off x="304800" y="762000"/>
            <a:ext cx="8610600" cy="685800"/>
            <a:chOff x="0" y="0"/>
            <a:chExt cx="8610600" cy="685800"/>
          </a:xfrm>
        </p:grpSpPr>
        <p:sp>
          <p:nvSpPr>
            <p:cNvPr id="526" name="Shape 526"/>
            <p:cNvSpPr/>
            <p:nvPr/>
          </p:nvSpPr>
          <p:spPr>
            <a:xfrm>
              <a:off x="0" y="0"/>
              <a:ext cx="8610600" cy="6858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527" name="Shape 527"/>
            <p:cNvSpPr/>
            <p:nvPr/>
          </p:nvSpPr>
          <p:spPr>
            <a:xfrm>
              <a:off x="33477" y="65900"/>
              <a:ext cx="8543646"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a:solidFill>
                    <a:srgbClr val="FFFFFF"/>
                  </a:solidFill>
                  <a:latin typeface="+mn-lt"/>
                </a:rPr>
                <a:t>При использовании индексатора используется массиво-подобный синтаксис, однако между индексаторами и массивами существует несколько важных различий</a:t>
              </a:r>
            </a:p>
          </p:txBody>
        </p:sp>
      </p:grpSp>
      <p:grpSp>
        <p:nvGrpSpPr>
          <p:cNvPr id="538" name="Group 538"/>
          <p:cNvGrpSpPr/>
          <p:nvPr/>
        </p:nvGrpSpPr>
        <p:grpSpPr>
          <a:xfrm>
            <a:off x="302524" y="1705970"/>
            <a:ext cx="8610601" cy="1295403"/>
            <a:chOff x="0" y="0"/>
            <a:chExt cx="8610600" cy="1295401"/>
          </a:xfrm>
        </p:grpSpPr>
        <p:grpSp>
          <p:nvGrpSpPr>
            <p:cNvPr id="531" name="Group 531"/>
            <p:cNvGrpSpPr/>
            <p:nvPr/>
          </p:nvGrpSpPr>
          <p:grpSpPr>
            <a:xfrm>
              <a:off x="0" y="380999"/>
              <a:ext cx="4114800" cy="914402"/>
              <a:chOff x="0" y="7619"/>
              <a:chExt cx="4114800" cy="914401"/>
            </a:xfrm>
          </p:grpSpPr>
          <p:sp>
            <p:nvSpPr>
              <p:cNvPr id="529" name="Shape 529"/>
              <p:cNvSpPr/>
              <p:nvPr/>
            </p:nvSpPr>
            <p:spPr>
              <a:xfrm>
                <a:off x="0" y="7619"/>
                <a:ext cx="4114800" cy="91440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30" name="Shape 530"/>
              <p:cNvSpPr/>
              <p:nvPr/>
            </p:nvSpPr>
            <p:spPr>
              <a:xfrm>
                <a:off x="44637" y="49322"/>
                <a:ext cx="4025526" cy="830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При индексировании элементов в массиве можно использовать только числовые индексы</a:t>
                </a:r>
              </a:p>
            </p:txBody>
          </p:sp>
        </p:grpSp>
        <p:grpSp>
          <p:nvGrpSpPr>
            <p:cNvPr id="534" name="Group 534"/>
            <p:cNvGrpSpPr/>
            <p:nvPr/>
          </p:nvGrpSpPr>
          <p:grpSpPr>
            <a:xfrm>
              <a:off x="4495800" y="380999"/>
              <a:ext cx="4114800" cy="914402"/>
              <a:chOff x="0" y="7619"/>
              <a:chExt cx="4114800" cy="914401"/>
            </a:xfrm>
          </p:grpSpPr>
          <p:sp>
            <p:nvSpPr>
              <p:cNvPr id="532" name="Shape 532"/>
              <p:cNvSpPr/>
              <p:nvPr/>
            </p:nvSpPr>
            <p:spPr>
              <a:xfrm>
                <a:off x="0" y="7619"/>
                <a:ext cx="4114800" cy="91440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33" name="Shape 533"/>
              <p:cNvSpPr/>
              <p:nvPr/>
            </p:nvSpPr>
            <p:spPr>
              <a:xfrm>
                <a:off x="44637" y="49322"/>
                <a:ext cx="4025526" cy="830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Индексаторы предоставляют возможность использования не числовых индексов</a:t>
                </a:r>
              </a:p>
            </p:txBody>
          </p:sp>
        </p:grpSp>
        <p:grpSp>
          <p:nvGrpSpPr>
            <p:cNvPr id="537" name="Group 537"/>
            <p:cNvGrpSpPr/>
            <p:nvPr/>
          </p:nvGrpSpPr>
          <p:grpSpPr>
            <a:xfrm>
              <a:off x="3124200" y="0"/>
              <a:ext cx="2057400" cy="457200"/>
              <a:chOff x="0" y="0"/>
              <a:chExt cx="2057400" cy="457200"/>
            </a:xfrm>
          </p:grpSpPr>
          <p:sp>
            <p:nvSpPr>
              <p:cNvPr id="535" name="Shape 535"/>
              <p:cNvSpPr/>
              <p:nvPr/>
            </p:nvSpPr>
            <p:spPr>
              <a:xfrm>
                <a:off x="0" y="0"/>
                <a:ext cx="2057400" cy="4572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536" name="Shape 536"/>
              <p:cNvSpPr/>
              <p:nvPr/>
            </p:nvSpPr>
            <p:spPr>
              <a:xfrm>
                <a:off x="22318" y="90101"/>
                <a:ext cx="2012764"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latin typeface="+mn-lt"/>
                  </a:rPr>
                  <a:t>Индексы</a:t>
                </a:r>
              </a:p>
            </p:txBody>
          </p:sp>
        </p:grpSp>
      </p:grpSp>
      <p:grpSp>
        <p:nvGrpSpPr>
          <p:cNvPr id="548" name="Group 548"/>
          <p:cNvGrpSpPr/>
          <p:nvPr/>
        </p:nvGrpSpPr>
        <p:grpSpPr>
          <a:xfrm>
            <a:off x="302524" y="3124199"/>
            <a:ext cx="8610601" cy="1295401"/>
            <a:chOff x="0" y="0"/>
            <a:chExt cx="8610600" cy="1295400"/>
          </a:xfrm>
        </p:grpSpPr>
        <p:grpSp>
          <p:nvGrpSpPr>
            <p:cNvPr id="541" name="Group 541"/>
            <p:cNvGrpSpPr/>
            <p:nvPr/>
          </p:nvGrpSpPr>
          <p:grpSpPr>
            <a:xfrm>
              <a:off x="-1" y="381000"/>
              <a:ext cx="4114801" cy="914400"/>
              <a:chOff x="0" y="0"/>
              <a:chExt cx="4114800" cy="914400"/>
            </a:xfrm>
          </p:grpSpPr>
          <p:sp>
            <p:nvSpPr>
              <p:cNvPr id="539" name="Shape 539"/>
              <p:cNvSpPr/>
              <p:nvPr/>
            </p:nvSpPr>
            <p:spPr>
              <a:xfrm>
                <a:off x="0" y="0"/>
                <a:ext cx="4114800" cy="914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40" name="Shape 540"/>
              <p:cNvSpPr/>
              <p:nvPr/>
            </p:nvSpPr>
            <p:spPr>
              <a:xfrm>
                <a:off x="44637" y="180202"/>
                <a:ext cx="4025526" cy="553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Операцию индексирования нельзя перегрузить</a:t>
                </a:r>
              </a:p>
            </p:txBody>
          </p:sp>
        </p:grpSp>
        <p:grpSp>
          <p:nvGrpSpPr>
            <p:cNvPr id="544" name="Group 544"/>
            <p:cNvGrpSpPr/>
            <p:nvPr/>
          </p:nvGrpSpPr>
          <p:grpSpPr>
            <a:xfrm>
              <a:off x="4495800" y="381000"/>
              <a:ext cx="4114800" cy="914400"/>
              <a:chOff x="0" y="0"/>
              <a:chExt cx="4114800" cy="914400"/>
            </a:xfrm>
          </p:grpSpPr>
          <p:sp>
            <p:nvSpPr>
              <p:cNvPr id="542" name="Shape 542"/>
              <p:cNvSpPr/>
              <p:nvPr/>
            </p:nvSpPr>
            <p:spPr>
              <a:xfrm>
                <a:off x="0" y="0"/>
                <a:ext cx="4114800" cy="914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43" name="Shape 543"/>
              <p:cNvSpPr/>
              <p:nvPr/>
            </p:nvSpPr>
            <p:spPr>
              <a:xfrm>
                <a:off x="44637" y="180202"/>
                <a:ext cx="4025526" cy="553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Возможно переопределять и перегружать индексаторы</a:t>
                </a:r>
              </a:p>
            </p:txBody>
          </p:sp>
        </p:grpSp>
        <p:grpSp>
          <p:nvGrpSpPr>
            <p:cNvPr id="547" name="Group 547"/>
            <p:cNvGrpSpPr/>
            <p:nvPr/>
          </p:nvGrpSpPr>
          <p:grpSpPr>
            <a:xfrm>
              <a:off x="3124200" y="-1"/>
              <a:ext cx="2057400" cy="457201"/>
              <a:chOff x="0" y="0"/>
              <a:chExt cx="2057400" cy="457200"/>
            </a:xfrm>
          </p:grpSpPr>
          <p:sp>
            <p:nvSpPr>
              <p:cNvPr id="545" name="Shape 545"/>
              <p:cNvSpPr/>
              <p:nvPr/>
            </p:nvSpPr>
            <p:spPr>
              <a:xfrm>
                <a:off x="0" y="0"/>
                <a:ext cx="2057400" cy="4572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546" name="Shape 546"/>
              <p:cNvSpPr/>
              <p:nvPr/>
            </p:nvSpPr>
            <p:spPr>
              <a:xfrm>
                <a:off x="22318" y="90101"/>
                <a:ext cx="2012764"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latin typeface="+mn-lt"/>
                  </a:rPr>
                  <a:t>Перегрузка</a:t>
                </a:r>
              </a:p>
            </p:txBody>
          </p:sp>
        </p:grpSp>
      </p:grpSp>
      <p:grpSp>
        <p:nvGrpSpPr>
          <p:cNvPr id="558" name="Group 558"/>
          <p:cNvGrpSpPr/>
          <p:nvPr/>
        </p:nvGrpSpPr>
        <p:grpSpPr>
          <a:xfrm>
            <a:off x="304798" y="4648202"/>
            <a:ext cx="8610602" cy="1828803"/>
            <a:chOff x="-1" y="-1"/>
            <a:chExt cx="8610601" cy="1828802"/>
          </a:xfrm>
        </p:grpSpPr>
        <p:grpSp>
          <p:nvGrpSpPr>
            <p:cNvPr id="551" name="Group 551"/>
            <p:cNvGrpSpPr/>
            <p:nvPr/>
          </p:nvGrpSpPr>
          <p:grpSpPr>
            <a:xfrm>
              <a:off x="-1" y="439267"/>
              <a:ext cx="4114801" cy="1389531"/>
              <a:chOff x="0" y="0"/>
              <a:chExt cx="4114800" cy="1389529"/>
            </a:xfrm>
          </p:grpSpPr>
          <p:sp>
            <p:nvSpPr>
              <p:cNvPr id="549" name="Shape 549"/>
              <p:cNvSpPr/>
              <p:nvPr/>
            </p:nvSpPr>
            <p:spPr>
              <a:xfrm>
                <a:off x="0" y="0"/>
                <a:ext cx="4114800" cy="1389529"/>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50" name="Shape 550"/>
              <p:cNvSpPr/>
              <p:nvPr/>
            </p:nvSpPr>
            <p:spPr>
              <a:xfrm>
                <a:off x="67830" y="140767"/>
                <a:ext cx="3979140" cy="1107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Индесированные элементы массива могут использоваться как при передаче параметров по значению, так и как ref и out параметры</a:t>
                </a:r>
              </a:p>
            </p:txBody>
          </p:sp>
        </p:grpSp>
        <p:grpSp>
          <p:nvGrpSpPr>
            <p:cNvPr id="554" name="Group 554"/>
            <p:cNvGrpSpPr/>
            <p:nvPr/>
          </p:nvGrpSpPr>
          <p:grpSpPr>
            <a:xfrm>
              <a:off x="4495800" y="439269"/>
              <a:ext cx="4114800" cy="1389532"/>
              <a:chOff x="0" y="0"/>
              <a:chExt cx="4114800" cy="1389530"/>
            </a:xfrm>
          </p:grpSpPr>
          <p:sp>
            <p:nvSpPr>
              <p:cNvPr id="552" name="Shape 552"/>
              <p:cNvSpPr/>
              <p:nvPr/>
            </p:nvSpPr>
            <p:spPr>
              <a:xfrm>
                <a:off x="0" y="0"/>
                <a:ext cx="4114800" cy="138953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553" name="Shape 553"/>
              <p:cNvSpPr/>
              <p:nvPr/>
            </p:nvSpPr>
            <p:spPr>
              <a:xfrm>
                <a:off x="67830" y="140768"/>
                <a:ext cx="3979140" cy="1107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a:latin typeface="+mn-lt"/>
                  </a:rPr>
                  <a:t>Индексаторы нельзя использовать в качестве ref или out параметров, но можно при передаче параметров по значению</a:t>
                </a:r>
              </a:p>
            </p:txBody>
          </p:sp>
        </p:grpSp>
        <p:grpSp>
          <p:nvGrpSpPr>
            <p:cNvPr id="557" name="Group 557"/>
            <p:cNvGrpSpPr/>
            <p:nvPr/>
          </p:nvGrpSpPr>
          <p:grpSpPr>
            <a:xfrm>
              <a:off x="2057400" y="-1"/>
              <a:ext cx="4648200" cy="533401"/>
              <a:chOff x="0" y="0"/>
              <a:chExt cx="4648200" cy="533399"/>
            </a:xfrm>
          </p:grpSpPr>
          <p:sp>
            <p:nvSpPr>
              <p:cNvPr id="555" name="Shape 555"/>
              <p:cNvSpPr/>
              <p:nvPr/>
            </p:nvSpPr>
            <p:spPr>
              <a:xfrm>
                <a:off x="0" y="0"/>
                <a:ext cx="4648200" cy="533399"/>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556" name="Shape 556"/>
              <p:cNvSpPr/>
              <p:nvPr/>
            </p:nvSpPr>
            <p:spPr>
              <a:xfrm>
                <a:off x="26037" y="128200"/>
                <a:ext cx="4596126"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latin typeface="+mn-lt"/>
                  </a:rPr>
                  <a:t>Использование в качестве параметра</a:t>
                </a:r>
              </a:p>
            </p:txBody>
          </p:sp>
        </p:grpSp>
      </p:grpSp>
    </p:spTree>
    <p:extLst>
      <p:ext uri="{BB962C8B-B14F-4D97-AF65-F5344CB8AC3E}">
        <p14:creationId xmlns:p14="http://schemas.microsoft.com/office/powerpoint/2010/main" val="2552960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1" name="Shape 581"/>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 использование статических полей</a:t>
            </a:r>
          </a:p>
        </p:txBody>
      </p:sp>
      <p:grpSp>
        <p:nvGrpSpPr>
          <p:cNvPr id="584" name="Group 584"/>
          <p:cNvGrpSpPr/>
          <p:nvPr/>
        </p:nvGrpSpPr>
        <p:grpSpPr>
          <a:xfrm>
            <a:off x="304800" y="762000"/>
            <a:ext cx="8610600" cy="762000"/>
            <a:chOff x="0" y="0"/>
            <a:chExt cx="8610600" cy="762000"/>
          </a:xfrm>
        </p:grpSpPr>
        <p:sp>
          <p:nvSpPr>
            <p:cNvPr id="582" name="Shape 582"/>
            <p:cNvSpPr/>
            <p:nvPr/>
          </p:nvSpPr>
          <p:spPr>
            <a:xfrm>
              <a:off x="0" y="0"/>
              <a:ext cx="8610600" cy="7620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p>
          </p:txBody>
        </p:sp>
        <p:sp>
          <p:nvSpPr>
            <p:cNvPr id="583" name="Shape 583"/>
            <p:cNvSpPr/>
            <p:nvPr/>
          </p:nvSpPr>
          <p:spPr>
            <a:xfrm>
              <a:off x="37198" y="104000"/>
              <a:ext cx="8536204"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Члены экземплярных типов обычно содержат данные и осуществляют функции, относящиеся к конкретному экземпляру типа</a:t>
              </a:r>
            </a:p>
          </p:txBody>
        </p:sp>
      </p:grpSp>
      <p:grpSp>
        <p:nvGrpSpPr>
          <p:cNvPr id="587" name="Group 587"/>
          <p:cNvGrpSpPr/>
          <p:nvPr/>
        </p:nvGrpSpPr>
        <p:grpSpPr>
          <a:xfrm>
            <a:off x="457200" y="1600199"/>
            <a:ext cx="7086600" cy="3385298"/>
            <a:chOff x="0" y="583822"/>
            <a:chExt cx="7086600" cy="3385297"/>
          </a:xfrm>
        </p:grpSpPr>
        <p:sp>
          <p:nvSpPr>
            <p:cNvPr id="585" name="Shape 585"/>
            <p:cNvSpPr/>
            <p:nvPr/>
          </p:nvSpPr>
          <p:spPr>
            <a:xfrm>
              <a:off x="0" y="583822"/>
              <a:ext cx="7086600" cy="338529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lgn="just">
                <a:defRPr sz="1600">
                  <a:latin typeface="Consolas"/>
                  <a:ea typeface="Consolas"/>
                  <a:cs typeface="Consolas"/>
                  <a:sym typeface="Consolas"/>
                </a:defRPr>
              </a:pPr>
              <a:endParaRPr/>
            </a:p>
          </p:txBody>
        </p:sp>
        <p:sp>
          <p:nvSpPr>
            <p:cNvPr id="586" name="Shape 586"/>
            <p:cNvSpPr/>
            <p:nvPr/>
          </p:nvSpPr>
          <p:spPr>
            <a:xfrm>
              <a:off x="152400" y="660023"/>
              <a:ext cx="6781800" cy="29546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smtClean="0">
                  <a:latin typeface="Consolas"/>
                  <a:ea typeface="Consolas"/>
                  <a:cs typeface="Consolas"/>
                  <a:sym typeface="Consolas"/>
                </a:rPr>
                <a:t>class </a:t>
              </a:r>
              <a:r>
                <a:rPr sz="1600" dirty="0">
                  <a:latin typeface="Consolas"/>
                  <a:ea typeface="Consolas"/>
                  <a:cs typeface="Consolas"/>
                  <a:sym typeface="Consolas"/>
                </a:rPr>
                <a:t>Sales</a:t>
              </a:r>
            </a:p>
            <a:p>
              <a:pPr lvl="0"/>
              <a:r>
                <a:rPr sz="1600" dirty="0">
                  <a:latin typeface="Consolas"/>
                  <a:ea typeface="Consolas"/>
                  <a:cs typeface="Consolas"/>
                  <a:sym typeface="Consolas"/>
                </a:rPr>
                <a:t>{</a:t>
              </a:r>
            </a:p>
            <a:p>
              <a:pPr lvl="0"/>
              <a:r>
                <a:rPr sz="1600" dirty="0">
                  <a:latin typeface="Consolas"/>
                  <a:ea typeface="Consolas"/>
                  <a:cs typeface="Consolas"/>
                  <a:sym typeface="Consolas"/>
                </a:rPr>
                <a:t>    private double monthlyProfit;</a:t>
              </a:r>
            </a:p>
            <a:p>
              <a:pPr lvl="0"/>
              <a:r>
                <a:rPr sz="1600" dirty="0">
                  <a:latin typeface="Consolas"/>
                  <a:ea typeface="Consolas"/>
                  <a:cs typeface="Consolas"/>
                  <a:sym typeface="Consolas"/>
                </a:rPr>
                <a:t>    public void </a:t>
              </a:r>
              <a:r>
                <a:rPr sz="1600" b="1" dirty="0">
                  <a:latin typeface="Consolas"/>
                  <a:ea typeface="Consolas"/>
                  <a:cs typeface="Consolas"/>
                  <a:sym typeface="Consolas"/>
                </a:rPr>
                <a:t>SetMonthlyProfit</a:t>
              </a:r>
              <a:r>
                <a:rPr sz="1600" dirty="0">
                  <a:latin typeface="Consolas"/>
                  <a:ea typeface="Consolas"/>
                  <a:cs typeface="Consolas"/>
                  <a:sym typeface="Consolas"/>
                </a:rPr>
                <a:t>(double monthlyProfit)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this.monthlyProfit = monthlyProfit;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double </a:t>
              </a:r>
              <a:r>
                <a:rPr sz="1600" b="1" dirty="0">
                  <a:latin typeface="Consolas"/>
                  <a:ea typeface="Consolas"/>
                  <a:cs typeface="Consolas"/>
                  <a:sym typeface="Consolas"/>
                </a:rPr>
                <a:t>GetAnnualProfitForecast</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(this.monthlyProfit * 12);</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590" name="Group 590"/>
          <p:cNvGrpSpPr/>
          <p:nvPr/>
        </p:nvGrpSpPr>
        <p:grpSpPr>
          <a:xfrm>
            <a:off x="1263553" y="4648199"/>
            <a:ext cx="7651848" cy="1805493"/>
            <a:chOff x="0" y="18958"/>
            <a:chExt cx="7651846" cy="1805492"/>
          </a:xfrm>
        </p:grpSpPr>
        <p:sp>
          <p:nvSpPr>
            <p:cNvPr id="588" name="Shape 588"/>
            <p:cNvSpPr/>
            <p:nvPr/>
          </p:nvSpPr>
          <p:spPr>
            <a:xfrm>
              <a:off x="0" y="18958"/>
              <a:ext cx="7651846" cy="180549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589" name="Shape 589"/>
            <p:cNvSpPr/>
            <p:nvPr/>
          </p:nvSpPr>
          <p:spPr>
            <a:xfrm>
              <a:off x="184247" y="171359"/>
              <a:ext cx="7315199" cy="15045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Sales sales2010 = new Sales();</a:t>
              </a:r>
            </a:p>
            <a:p>
              <a:pPr lvl="0"/>
              <a:r>
                <a:rPr sz="1600" b="1" dirty="0">
                  <a:latin typeface="Consolas"/>
                  <a:ea typeface="Consolas"/>
                  <a:cs typeface="Consolas"/>
                  <a:sym typeface="Consolas"/>
                </a:rPr>
                <a:t>sales2010.SetMonthlyProfit(34672);</a:t>
              </a:r>
            </a:p>
            <a:p>
              <a:pPr lvl="0"/>
              <a:r>
                <a:rPr sz="1600" dirty="0">
                  <a:latin typeface="Consolas"/>
                  <a:ea typeface="Consolas"/>
                  <a:cs typeface="Consolas"/>
                  <a:sym typeface="Consolas"/>
                </a:rPr>
                <a:t>Console.WriteLine(</a:t>
              </a:r>
              <a:r>
                <a:rPr sz="1600" b="1" dirty="0">
                  <a:latin typeface="Consolas"/>
                  <a:ea typeface="Consolas"/>
                  <a:cs typeface="Consolas"/>
                  <a:sym typeface="Consolas"/>
                </a:rPr>
                <a:t>sales2010.GetAnnualProfitForecast()</a:t>
              </a:r>
              <a:r>
                <a:rPr sz="1600" dirty="0">
                  <a:latin typeface="Consolas"/>
                  <a:ea typeface="Consolas"/>
                  <a:cs typeface="Consolas"/>
                  <a:sym typeface="Consolas"/>
                </a:rPr>
                <a:t>);</a:t>
              </a:r>
            </a:p>
            <a:p>
              <a:pPr lvl="0"/>
              <a:r>
                <a:rPr sz="1600" dirty="0">
                  <a:latin typeface="Consolas"/>
                  <a:ea typeface="Consolas"/>
                  <a:cs typeface="Consolas"/>
                  <a:sym typeface="Consolas"/>
                </a:rPr>
                <a:t>Sales sales2011 = new Sales();</a:t>
              </a:r>
            </a:p>
            <a:p>
              <a:pPr lvl="0"/>
              <a:r>
                <a:rPr sz="1600" b="1" dirty="0">
                  <a:latin typeface="Consolas"/>
                  <a:ea typeface="Consolas"/>
                  <a:cs typeface="Consolas"/>
                  <a:sym typeface="Consolas"/>
                </a:rPr>
                <a:t>sales2011.SetMonthlyProfit(98675);</a:t>
              </a:r>
            </a:p>
            <a:p>
              <a:pPr lvl="0"/>
              <a:r>
                <a:rPr sz="1600" dirty="0">
                  <a:latin typeface="Consolas"/>
                  <a:ea typeface="Consolas"/>
                  <a:cs typeface="Consolas"/>
                  <a:sym typeface="Consolas"/>
                </a:rPr>
                <a:t>Console.WriteLine(</a:t>
              </a:r>
              <a:r>
                <a:rPr sz="1600" b="1" dirty="0">
                  <a:latin typeface="Consolas"/>
                  <a:ea typeface="Consolas"/>
                  <a:cs typeface="Consolas"/>
                  <a:sym typeface="Consolas"/>
                </a:rPr>
                <a:t>sales2011.GetAnnualProfitForecast()</a:t>
              </a:r>
              <a:r>
                <a:rPr sz="1600" dirty="0">
                  <a:latin typeface="Consolas"/>
                  <a:ea typeface="Consolas"/>
                  <a:cs typeface="Consolas"/>
                  <a:sym typeface="Consolas"/>
                </a:rPr>
                <a:t>);</a:t>
              </a:r>
            </a:p>
          </p:txBody>
        </p:sp>
      </p:grpSp>
    </p:spTree>
    <p:extLst>
      <p:ext uri="{BB962C8B-B14F-4D97-AF65-F5344CB8AC3E}">
        <p14:creationId xmlns:p14="http://schemas.microsoft.com/office/powerpoint/2010/main" val="852748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2" name="Shape 592"/>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 использование статических полей</a:t>
            </a:r>
          </a:p>
        </p:txBody>
      </p:sp>
      <p:grpSp>
        <p:nvGrpSpPr>
          <p:cNvPr id="595" name="Group 595"/>
          <p:cNvGrpSpPr/>
          <p:nvPr/>
        </p:nvGrpSpPr>
        <p:grpSpPr>
          <a:xfrm>
            <a:off x="304800" y="762000"/>
            <a:ext cx="8610600" cy="685800"/>
            <a:chOff x="0" y="0"/>
            <a:chExt cx="8610600" cy="685800"/>
          </a:xfrm>
        </p:grpSpPr>
        <p:sp>
          <p:nvSpPr>
            <p:cNvPr id="593" name="Shape 593"/>
            <p:cNvSpPr/>
            <p:nvPr/>
          </p:nvSpPr>
          <p:spPr>
            <a:xfrm>
              <a:off x="0" y="0"/>
              <a:ext cx="8610600" cy="6858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594" name="Shape 594"/>
            <p:cNvSpPr/>
            <p:nvPr/>
          </p:nvSpPr>
          <p:spPr>
            <a:xfrm>
              <a:off x="33477" y="204400"/>
              <a:ext cx="85436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Статические поля не принадлежат экземплярам типа, они принадлежат самому типу</a:t>
              </a:r>
            </a:p>
          </p:txBody>
        </p:sp>
      </p:grpSp>
      <p:grpSp>
        <p:nvGrpSpPr>
          <p:cNvPr id="598" name="Group 598"/>
          <p:cNvGrpSpPr/>
          <p:nvPr/>
        </p:nvGrpSpPr>
        <p:grpSpPr>
          <a:xfrm>
            <a:off x="304800" y="2438399"/>
            <a:ext cx="6096000" cy="1429349"/>
            <a:chOff x="0" y="0"/>
            <a:chExt cx="6096000" cy="1429347"/>
          </a:xfrm>
        </p:grpSpPr>
        <p:sp>
          <p:nvSpPr>
            <p:cNvPr id="596" name="Shape 596"/>
            <p:cNvSpPr/>
            <p:nvPr/>
          </p:nvSpPr>
          <p:spPr>
            <a:xfrm>
              <a:off x="0" y="0"/>
              <a:ext cx="6096000" cy="142934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597" name="Shape 597"/>
            <p:cNvSpPr/>
            <p:nvPr/>
          </p:nvSpPr>
          <p:spPr>
            <a:xfrm>
              <a:off x="228600" y="69570"/>
              <a:ext cx="5867400"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class Sales</a:t>
              </a:r>
            </a:p>
            <a:p>
              <a:pPr lvl="0"/>
              <a:r>
                <a:rPr sz="1600" dirty="0">
                  <a:latin typeface="Consolas"/>
                  <a:ea typeface="Consolas"/>
                  <a:cs typeface="Consolas"/>
                  <a:sym typeface="Consolas"/>
                </a:rPr>
                <a:t>{</a:t>
              </a:r>
            </a:p>
            <a:p>
              <a:pPr lvl="0"/>
              <a:r>
                <a:rPr sz="1600" dirty="0">
                  <a:latin typeface="Consolas"/>
                  <a:ea typeface="Consolas"/>
                  <a:cs typeface="Consolas"/>
                  <a:sym typeface="Consolas"/>
                </a:rPr>
                <a:t>    public </a:t>
              </a:r>
              <a:r>
                <a:rPr sz="1600" b="1" dirty="0">
                  <a:latin typeface="Consolas"/>
                  <a:ea typeface="Consolas"/>
                  <a:cs typeface="Consolas"/>
                  <a:sym typeface="Consolas"/>
                </a:rPr>
                <a:t>static</a:t>
              </a:r>
              <a:r>
                <a:rPr sz="1600" dirty="0">
                  <a:latin typeface="Consolas"/>
                  <a:ea typeface="Consolas"/>
                  <a:cs typeface="Consolas"/>
                  <a:sym typeface="Consolas"/>
                </a:rPr>
                <a:t> double salesTaxPercentage = 20;</a:t>
              </a:r>
            </a:p>
            <a:p>
              <a:pPr lvl="0"/>
              <a:r>
                <a:rPr sz="1600" dirty="0">
                  <a:latin typeface="Consolas"/>
                  <a:ea typeface="Consolas"/>
                  <a:cs typeface="Consolas"/>
                  <a:sym typeface="Consolas"/>
                </a:rPr>
                <a:t>}</a:t>
              </a:r>
            </a:p>
          </p:txBody>
        </p:sp>
      </p:grpSp>
      <p:grpSp>
        <p:nvGrpSpPr>
          <p:cNvPr id="601" name="Group 601"/>
          <p:cNvGrpSpPr/>
          <p:nvPr/>
        </p:nvGrpSpPr>
        <p:grpSpPr>
          <a:xfrm>
            <a:off x="304800" y="4267198"/>
            <a:ext cx="8382000" cy="609602"/>
            <a:chOff x="0" y="20319"/>
            <a:chExt cx="8382000" cy="609601"/>
          </a:xfrm>
        </p:grpSpPr>
        <p:sp>
          <p:nvSpPr>
            <p:cNvPr id="599" name="Shape 599"/>
            <p:cNvSpPr/>
            <p:nvPr/>
          </p:nvSpPr>
          <p:spPr>
            <a:xfrm>
              <a:off x="0" y="20319"/>
              <a:ext cx="8382000" cy="609601"/>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600" name="Shape 600"/>
            <p:cNvSpPr/>
            <p:nvPr/>
          </p:nvSpPr>
          <p:spPr>
            <a:xfrm>
              <a:off x="152399" y="48121"/>
              <a:ext cx="8199843" cy="553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Статический член создается, а память для него выделяется, когда в первый раз на него осуществляется ссылка</a:t>
              </a:r>
            </a:p>
          </p:txBody>
        </p:sp>
      </p:grpSp>
      <p:grpSp>
        <p:nvGrpSpPr>
          <p:cNvPr id="604" name="Group 604"/>
          <p:cNvGrpSpPr/>
          <p:nvPr/>
        </p:nvGrpSpPr>
        <p:grpSpPr>
          <a:xfrm>
            <a:off x="304800" y="1600200"/>
            <a:ext cx="8610600" cy="685800"/>
            <a:chOff x="0" y="0"/>
            <a:chExt cx="8610600" cy="685800"/>
          </a:xfrm>
        </p:grpSpPr>
        <p:sp>
          <p:nvSpPr>
            <p:cNvPr id="602" name="Shape 602"/>
            <p:cNvSpPr/>
            <p:nvPr/>
          </p:nvSpPr>
          <p:spPr>
            <a:xfrm>
              <a:off x="0" y="0"/>
              <a:ext cx="8610600"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603" name="Shape 603"/>
            <p:cNvSpPr/>
            <p:nvPr/>
          </p:nvSpPr>
          <p:spPr>
            <a:xfrm>
              <a:off x="33477" y="65900"/>
              <a:ext cx="8543646"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just"/>
              <a:r>
                <a:rPr dirty="0">
                  <a:latin typeface="+mn-lt"/>
                </a:rPr>
                <a:t>Для создания статического поля при его объявлении необходимо использовать модификатор </a:t>
              </a:r>
              <a:r>
                <a:rPr b="1" dirty="0">
                  <a:latin typeface="+mn-lt"/>
                </a:rPr>
                <a:t>static</a:t>
              </a:r>
            </a:p>
          </p:txBody>
        </p:sp>
      </p:grpSp>
      <p:grpSp>
        <p:nvGrpSpPr>
          <p:cNvPr id="607" name="Group 607"/>
          <p:cNvGrpSpPr/>
          <p:nvPr/>
        </p:nvGrpSpPr>
        <p:grpSpPr>
          <a:xfrm>
            <a:off x="4267200" y="3352800"/>
            <a:ext cx="4419600" cy="827518"/>
            <a:chOff x="-838200" y="0"/>
            <a:chExt cx="4419600" cy="827517"/>
          </a:xfrm>
        </p:grpSpPr>
        <p:sp>
          <p:nvSpPr>
            <p:cNvPr id="605" name="Shape 605"/>
            <p:cNvSpPr/>
            <p:nvPr/>
          </p:nvSpPr>
          <p:spPr>
            <a:xfrm>
              <a:off x="-838200" y="0"/>
              <a:ext cx="4419600" cy="82751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606" name="Shape 606"/>
            <p:cNvSpPr/>
            <p:nvPr/>
          </p:nvSpPr>
          <p:spPr>
            <a:xfrm>
              <a:off x="-685800" y="152400"/>
              <a:ext cx="3581400"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600">
                  <a:latin typeface="Consolas"/>
                  <a:ea typeface="Consolas"/>
                  <a:cs typeface="Consolas"/>
                  <a:sym typeface="Consolas"/>
                </a:defRPr>
              </a:lvl1pPr>
            </a:lstStyle>
            <a:p>
              <a:pPr lvl="0">
                <a:defRPr sz="1800"/>
              </a:pPr>
              <a:r>
                <a:rPr sz="1600" dirty="0"/>
                <a:t>Sales.salesTaxPercentage = 32;</a:t>
              </a:r>
            </a:p>
          </p:txBody>
        </p:sp>
      </p:grpSp>
      <p:grpSp>
        <p:nvGrpSpPr>
          <p:cNvPr id="610" name="Group 610"/>
          <p:cNvGrpSpPr/>
          <p:nvPr/>
        </p:nvGrpSpPr>
        <p:grpSpPr>
          <a:xfrm>
            <a:off x="4495800" y="5181600"/>
            <a:ext cx="3733800" cy="827518"/>
            <a:chOff x="0" y="0"/>
            <a:chExt cx="3733800" cy="827517"/>
          </a:xfrm>
        </p:grpSpPr>
        <p:sp>
          <p:nvSpPr>
            <p:cNvPr id="608" name="Shape 608"/>
            <p:cNvSpPr/>
            <p:nvPr/>
          </p:nvSpPr>
          <p:spPr>
            <a:xfrm>
              <a:off x="0" y="0"/>
              <a:ext cx="3733800" cy="82751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600" b="1">
                  <a:solidFill>
                    <a:srgbClr val="FF0000"/>
                  </a:solidFill>
                  <a:latin typeface="Consolas"/>
                  <a:ea typeface="Consolas"/>
                  <a:cs typeface="Consolas"/>
                  <a:sym typeface="Consolas"/>
                </a:defRPr>
              </a:pPr>
              <a:endParaRPr/>
            </a:p>
          </p:txBody>
        </p:sp>
        <p:sp>
          <p:nvSpPr>
            <p:cNvPr id="609" name="Shape 609"/>
            <p:cNvSpPr/>
            <p:nvPr/>
          </p:nvSpPr>
          <p:spPr>
            <a:xfrm>
              <a:off x="152400" y="89874"/>
              <a:ext cx="3581400"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Sales sales = new Sales();</a:t>
              </a:r>
            </a:p>
            <a:p>
              <a:pPr lvl="0"/>
              <a:r>
                <a:rPr sz="1600" b="1" dirty="0">
                  <a:solidFill>
                    <a:srgbClr val="FF0000"/>
                  </a:solidFill>
                  <a:latin typeface="Consolas"/>
                  <a:ea typeface="Consolas"/>
                  <a:cs typeface="Consolas"/>
                  <a:sym typeface="Consolas"/>
                </a:rPr>
                <a:t>sales.salesTaxPercentage = 23; </a:t>
              </a:r>
            </a:p>
          </p:txBody>
        </p:sp>
      </p:grpSp>
      <p:grpSp>
        <p:nvGrpSpPr>
          <p:cNvPr id="613" name="Group 613"/>
          <p:cNvGrpSpPr/>
          <p:nvPr/>
        </p:nvGrpSpPr>
        <p:grpSpPr>
          <a:xfrm>
            <a:off x="304800" y="5181600"/>
            <a:ext cx="4038600" cy="762000"/>
            <a:chOff x="0" y="0"/>
            <a:chExt cx="4038600" cy="762000"/>
          </a:xfrm>
        </p:grpSpPr>
        <p:sp>
          <p:nvSpPr>
            <p:cNvPr id="611" name="Shape 611"/>
            <p:cNvSpPr/>
            <p:nvPr/>
          </p:nvSpPr>
          <p:spPr>
            <a:xfrm>
              <a:off x="0" y="0"/>
              <a:ext cx="4038600" cy="7620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612" name="Shape 612"/>
            <p:cNvSpPr/>
            <p:nvPr/>
          </p:nvSpPr>
          <p:spPr>
            <a:xfrm>
              <a:off x="228599" y="104000"/>
              <a:ext cx="3772803" cy="553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Нельзя получить доступ к статическим полям через экземпляр типа</a:t>
              </a:r>
            </a:p>
          </p:txBody>
        </p:sp>
      </p:grpSp>
      <p:grpSp>
        <p:nvGrpSpPr>
          <p:cNvPr id="616" name="Group 616"/>
          <p:cNvGrpSpPr/>
          <p:nvPr/>
        </p:nvGrpSpPr>
        <p:grpSpPr>
          <a:xfrm>
            <a:off x="7772400" y="4800600"/>
            <a:ext cx="1143001" cy="1143001"/>
            <a:chOff x="0" y="0"/>
            <a:chExt cx="1143000" cy="1143000"/>
          </a:xfrm>
        </p:grpSpPr>
        <p:sp>
          <p:nvSpPr>
            <p:cNvPr id="614" name="Shape 614"/>
            <p:cNvSpPr/>
            <p:nvPr/>
          </p:nvSpPr>
          <p:spPr>
            <a:xfrm>
              <a:off x="0" y="0"/>
              <a:ext cx="1143001" cy="114300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adFill flip="none" rotWithShape="1">
              <a:gsLst>
                <a:gs pos="0">
                  <a:srgbClr val="FFA5A3"/>
                </a:gs>
                <a:gs pos="35000">
                  <a:srgbClr val="FFBFBE"/>
                </a:gs>
                <a:gs pos="100000">
                  <a:srgbClr val="FFE6E6"/>
                </a:gs>
              </a:gsLst>
              <a:lin ang="16200000" scaled="0"/>
            </a:gradFill>
            <a:ln w="9525" cap="flat">
              <a:solidFill>
                <a:srgbClr val="BE4B48"/>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p>
          </p:txBody>
        </p:sp>
        <p:sp>
          <p:nvSpPr>
            <p:cNvPr id="615" name="Shape 615"/>
            <p:cNvSpPr/>
            <p:nvPr/>
          </p:nvSpPr>
          <p:spPr>
            <a:xfrm>
              <a:off x="244845" y="350546"/>
              <a:ext cx="63897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lvl1pPr>
            </a:lstStyle>
            <a:p>
              <a:pPr lvl="0">
                <a:defRPr b="0"/>
              </a:pPr>
              <a:r>
                <a:rPr b="1"/>
                <a:t>CTE</a:t>
              </a:r>
            </a:p>
          </p:txBody>
        </p:sp>
      </p:grpSp>
      <p:pic>
        <p:nvPicPr>
          <p:cNvPr id="617" name="image5.png" descr="arrow03"/>
          <p:cNvPicPr/>
          <p:nvPr/>
        </p:nvPicPr>
        <p:blipFill>
          <a:blip r:embed="rId2">
            <a:extLst/>
          </a:blip>
          <a:stretch>
            <a:fillRect/>
          </a:stretch>
        </p:blipFill>
        <p:spPr>
          <a:xfrm rot="18301919">
            <a:off x="1835061" y="2380497"/>
            <a:ext cx="1082570" cy="206224"/>
          </a:xfrm>
          <a:prstGeom prst="rect">
            <a:avLst/>
          </a:prstGeom>
          <a:ln w="12700">
            <a:miter lim="400000"/>
          </a:ln>
        </p:spPr>
      </p:pic>
    </p:spTree>
    <p:extLst>
      <p:ext uri="{BB962C8B-B14F-4D97-AF65-F5344CB8AC3E}">
        <p14:creationId xmlns:p14="http://schemas.microsoft.com/office/powerpoint/2010/main" val="3836847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9" name="Shape 619"/>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 использование статических полей</a:t>
            </a:r>
          </a:p>
        </p:txBody>
      </p:sp>
      <p:grpSp>
        <p:nvGrpSpPr>
          <p:cNvPr id="622" name="Group 622"/>
          <p:cNvGrpSpPr/>
          <p:nvPr/>
        </p:nvGrpSpPr>
        <p:grpSpPr>
          <a:xfrm>
            <a:off x="304800" y="762000"/>
            <a:ext cx="8610600" cy="1066800"/>
            <a:chOff x="0" y="0"/>
            <a:chExt cx="8610600" cy="1066800"/>
          </a:xfrm>
        </p:grpSpPr>
        <p:sp>
          <p:nvSpPr>
            <p:cNvPr id="620" name="Shape 620"/>
            <p:cNvSpPr/>
            <p:nvPr/>
          </p:nvSpPr>
          <p:spPr>
            <a:xfrm>
              <a:off x="0" y="0"/>
              <a:ext cx="8610600" cy="10668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p>
          </p:txBody>
        </p:sp>
        <p:sp>
          <p:nvSpPr>
            <p:cNvPr id="621" name="Shape 621"/>
            <p:cNvSpPr/>
            <p:nvPr/>
          </p:nvSpPr>
          <p:spPr>
            <a:xfrm>
              <a:off x="152399" y="117901"/>
              <a:ext cx="8229601"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Получить доступ к статическим полям можно с помощью методов экземпляра и конструкторов, позволяющим совместно использовать данные нескольким экземплярам одного и того же типа</a:t>
              </a:r>
            </a:p>
          </p:txBody>
        </p:sp>
      </p:grpSp>
      <p:grpSp>
        <p:nvGrpSpPr>
          <p:cNvPr id="625" name="Group 625"/>
          <p:cNvGrpSpPr/>
          <p:nvPr/>
        </p:nvGrpSpPr>
        <p:grpSpPr>
          <a:xfrm>
            <a:off x="381000" y="2133600"/>
            <a:ext cx="4495800" cy="3911898"/>
            <a:chOff x="0" y="0"/>
            <a:chExt cx="4495800" cy="3911897"/>
          </a:xfrm>
        </p:grpSpPr>
        <p:sp>
          <p:nvSpPr>
            <p:cNvPr id="623" name="Shape 623"/>
            <p:cNvSpPr/>
            <p:nvPr/>
          </p:nvSpPr>
          <p:spPr>
            <a:xfrm>
              <a:off x="0" y="0"/>
              <a:ext cx="4495800" cy="391189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624" name="Shape 624"/>
            <p:cNvSpPr/>
            <p:nvPr/>
          </p:nvSpPr>
          <p:spPr>
            <a:xfrm>
              <a:off x="228600" y="73470"/>
              <a:ext cx="4267200" cy="3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500" dirty="0">
                  <a:latin typeface="Consolas"/>
                  <a:ea typeface="Consolas"/>
                  <a:cs typeface="Consolas"/>
                  <a:sym typeface="Consolas"/>
                </a:rPr>
                <a:t>class User</a:t>
              </a:r>
            </a:p>
            <a:p>
              <a:pPr lvl="0"/>
              <a:r>
                <a:rPr sz="1500" dirty="0">
                  <a:latin typeface="Consolas"/>
                  <a:ea typeface="Consolas"/>
                  <a:cs typeface="Consolas"/>
                  <a:sym typeface="Consolas"/>
                </a:rPr>
                <a:t>{</a:t>
              </a:r>
            </a:p>
            <a:p>
              <a:pPr lvl="0"/>
              <a:r>
                <a:rPr sz="1500" dirty="0">
                  <a:latin typeface="Consolas"/>
                  <a:ea typeface="Consolas"/>
                  <a:cs typeface="Consolas"/>
                  <a:sym typeface="Consolas"/>
                </a:rPr>
                <a:t>    internal int usersOnline;</a:t>
              </a:r>
            </a:p>
            <a:p>
              <a:pPr lvl="0"/>
              <a:r>
                <a:rPr sz="1500" dirty="0">
                  <a:latin typeface="Consolas"/>
                  <a:ea typeface="Consolas"/>
                  <a:cs typeface="Consolas"/>
                  <a:sym typeface="Consolas"/>
                </a:rPr>
                <a:t>    internal User()</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usersOnline++;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a:p>
              <a:pPr lvl="0"/>
              <a:r>
                <a:rPr sz="1500" dirty="0">
                  <a:latin typeface="Consolas"/>
                  <a:ea typeface="Consolas"/>
                  <a:cs typeface="Consolas"/>
                  <a:sym typeface="Consolas"/>
                </a:rPr>
                <a:t>User a = new User();</a:t>
              </a:r>
            </a:p>
            <a:p>
              <a:pPr lvl="0"/>
              <a:r>
                <a:rPr sz="1500" dirty="0">
                  <a:latin typeface="Consolas"/>
                  <a:ea typeface="Consolas"/>
                  <a:cs typeface="Consolas"/>
                  <a:sym typeface="Consolas"/>
                </a:rPr>
                <a:t>User b = new User();</a:t>
              </a:r>
            </a:p>
            <a:p>
              <a:pPr lvl="0"/>
              <a:r>
                <a:rPr sz="1500" dirty="0">
                  <a:latin typeface="Consolas"/>
                  <a:ea typeface="Consolas"/>
                  <a:cs typeface="Consolas"/>
                  <a:sym typeface="Consolas"/>
                </a:rPr>
                <a:t>User c = new User();</a:t>
              </a:r>
            </a:p>
            <a:p>
              <a:pPr lvl="0"/>
              <a:r>
                <a:rPr sz="1500" dirty="0">
                  <a:latin typeface="Consolas"/>
                  <a:ea typeface="Consolas"/>
                  <a:cs typeface="Consolas"/>
                  <a:sym typeface="Consolas"/>
                </a:rPr>
                <a:t>User d = new User();</a:t>
              </a:r>
            </a:p>
            <a:p>
              <a:pPr lvl="0"/>
              <a:r>
                <a:rPr sz="1500" dirty="0">
                  <a:latin typeface="Consolas"/>
                  <a:ea typeface="Consolas"/>
                  <a:cs typeface="Consolas"/>
                  <a:sym typeface="Consolas"/>
                </a:rPr>
                <a:t>int totalUsersOnline = d.usersOnline;</a:t>
              </a:r>
            </a:p>
          </p:txBody>
        </p:sp>
      </p:grpSp>
      <p:grpSp>
        <p:nvGrpSpPr>
          <p:cNvPr id="628" name="Group 628"/>
          <p:cNvGrpSpPr/>
          <p:nvPr/>
        </p:nvGrpSpPr>
        <p:grpSpPr>
          <a:xfrm>
            <a:off x="4267200" y="2209799"/>
            <a:ext cx="4572000" cy="3836671"/>
            <a:chOff x="0" y="0"/>
            <a:chExt cx="4572000" cy="3836669"/>
          </a:xfrm>
        </p:grpSpPr>
        <p:sp>
          <p:nvSpPr>
            <p:cNvPr id="626" name="Shape 626"/>
            <p:cNvSpPr/>
            <p:nvPr/>
          </p:nvSpPr>
          <p:spPr>
            <a:xfrm>
              <a:off x="0" y="0"/>
              <a:ext cx="4572000" cy="383666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627" name="Shape 627"/>
            <p:cNvSpPr/>
            <p:nvPr/>
          </p:nvSpPr>
          <p:spPr>
            <a:xfrm>
              <a:off x="304800" y="42916"/>
              <a:ext cx="4267200" cy="3030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500" dirty="0">
                  <a:latin typeface="Consolas"/>
                  <a:ea typeface="Consolas"/>
                  <a:cs typeface="Consolas"/>
                  <a:sym typeface="Consolas"/>
                </a:rPr>
                <a:t>class User</a:t>
              </a:r>
            </a:p>
            <a:p>
              <a:pPr lvl="0"/>
              <a:r>
                <a:rPr sz="1500" dirty="0">
                  <a:latin typeface="Consolas"/>
                  <a:ea typeface="Consolas"/>
                  <a:cs typeface="Consolas"/>
                  <a:sym typeface="Consolas"/>
                </a:rPr>
                <a:t>{</a:t>
              </a:r>
            </a:p>
            <a:p>
              <a:pPr lvl="0"/>
              <a:r>
                <a:rPr sz="1500" dirty="0">
                  <a:latin typeface="Consolas"/>
                  <a:ea typeface="Consolas"/>
                  <a:cs typeface="Consolas"/>
                  <a:sym typeface="Consolas"/>
                </a:rPr>
                <a:t>    internal static int usersOnline;</a:t>
              </a:r>
            </a:p>
            <a:p>
              <a:pPr lvl="0"/>
              <a:r>
                <a:rPr sz="1500" dirty="0">
                  <a:latin typeface="Consolas"/>
                  <a:ea typeface="Consolas"/>
                  <a:cs typeface="Consolas"/>
                  <a:sym typeface="Consolas"/>
                </a:rPr>
                <a:t>    internal User()</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usersOnline++;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a:p>
              <a:pPr lvl="0"/>
              <a:r>
                <a:rPr sz="1500" dirty="0">
                  <a:latin typeface="Consolas"/>
                  <a:ea typeface="Consolas"/>
                  <a:cs typeface="Consolas"/>
                  <a:sym typeface="Consolas"/>
                </a:rPr>
                <a:t>User a = new User();</a:t>
              </a:r>
            </a:p>
            <a:p>
              <a:pPr lvl="0"/>
              <a:r>
                <a:rPr sz="1500" dirty="0">
                  <a:latin typeface="Consolas"/>
                  <a:ea typeface="Consolas"/>
                  <a:cs typeface="Consolas"/>
                  <a:sym typeface="Consolas"/>
                </a:rPr>
                <a:t>User b = new User();</a:t>
              </a:r>
            </a:p>
            <a:p>
              <a:pPr lvl="0"/>
              <a:r>
                <a:rPr sz="1500" dirty="0">
                  <a:latin typeface="Consolas"/>
                  <a:ea typeface="Consolas"/>
                  <a:cs typeface="Consolas"/>
                  <a:sym typeface="Consolas"/>
                </a:rPr>
                <a:t>User c = new User();</a:t>
              </a:r>
            </a:p>
            <a:p>
              <a:pPr lvl="0"/>
              <a:r>
                <a:rPr sz="1500" dirty="0">
                  <a:latin typeface="Consolas"/>
                  <a:ea typeface="Consolas"/>
                  <a:cs typeface="Consolas"/>
                  <a:sym typeface="Consolas"/>
                </a:rPr>
                <a:t>User d = new User();</a:t>
              </a:r>
            </a:p>
            <a:p>
              <a:pPr lvl="0"/>
              <a:r>
                <a:rPr sz="1500" dirty="0">
                  <a:latin typeface="Consolas"/>
                  <a:ea typeface="Consolas"/>
                  <a:cs typeface="Consolas"/>
                  <a:sym typeface="Consolas"/>
                </a:rPr>
                <a:t>int totalUsersOnline = User.usersOnline;</a:t>
              </a:r>
            </a:p>
          </p:txBody>
        </p:sp>
      </p:grpSp>
      <p:grpSp>
        <p:nvGrpSpPr>
          <p:cNvPr id="631" name="Group 631"/>
          <p:cNvGrpSpPr/>
          <p:nvPr/>
        </p:nvGrpSpPr>
        <p:grpSpPr>
          <a:xfrm>
            <a:off x="2895600" y="5486400"/>
            <a:ext cx="2819400" cy="381000"/>
            <a:chOff x="0" y="0"/>
            <a:chExt cx="2819400" cy="381000"/>
          </a:xfrm>
        </p:grpSpPr>
        <p:sp>
          <p:nvSpPr>
            <p:cNvPr id="629" name="Shape 629"/>
            <p:cNvSpPr/>
            <p:nvPr/>
          </p:nvSpPr>
          <p:spPr>
            <a:xfrm>
              <a:off x="0" y="0"/>
              <a:ext cx="2819400" cy="381000"/>
            </a:xfrm>
            <a:prstGeom prst="roundRect">
              <a:avLst>
                <a:gd name="adj" fmla="val 16667"/>
              </a:avLst>
            </a:prstGeom>
            <a:solidFill>
              <a:srgbClr val="D5FFF1"/>
            </a:soli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sz="1600"/>
              </a:pPr>
              <a:endParaRPr/>
            </a:p>
          </p:txBody>
        </p:sp>
        <p:sp>
          <p:nvSpPr>
            <p:cNvPr id="630" name="Shape 630"/>
            <p:cNvSpPr/>
            <p:nvPr/>
          </p:nvSpPr>
          <p:spPr>
            <a:xfrm>
              <a:off x="18598" y="41493"/>
              <a:ext cx="2782204"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600">
                  <a:latin typeface="Consolas"/>
                  <a:ea typeface="Consolas"/>
                  <a:cs typeface="Consolas"/>
                  <a:sym typeface="Consolas"/>
                </a:defRPr>
              </a:lvl1pPr>
            </a:lstStyle>
            <a:p>
              <a:pPr lvl="0">
                <a:defRPr sz="1800"/>
              </a:pPr>
              <a:r>
                <a:rPr sz="1600"/>
                <a:t>totalUsersOnline =     </a:t>
              </a:r>
            </a:p>
          </p:txBody>
        </p:sp>
      </p:grpSp>
      <p:pic>
        <p:nvPicPr>
          <p:cNvPr id="632" name="image11.png" descr="C:\Work in Progress\Microsoft\VAT\MSL_PNG_Object_Library\QuestionMark.png"/>
          <p:cNvPicPr/>
          <p:nvPr/>
        </p:nvPicPr>
        <p:blipFill>
          <a:blip r:embed="rId2">
            <a:extLst/>
          </a:blip>
          <a:stretch>
            <a:fillRect/>
          </a:stretch>
        </p:blipFill>
        <p:spPr>
          <a:xfrm>
            <a:off x="5410200" y="5334000"/>
            <a:ext cx="575089" cy="685800"/>
          </a:xfrm>
          <a:prstGeom prst="rect">
            <a:avLst/>
          </a:prstGeom>
          <a:ln w="12700">
            <a:miter lim="400000"/>
          </a:ln>
        </p:spPr>
      </p:pic>
    </p:spTree>
    <p:extLst>
      <p:ext uri="{BB962C8B-B14F-4D97-AF65-F5344CB8AC3E}">
        <p14:creationId xmlns:p14="http://schemas.microsoft.com/office/powerpoint/2010/main" val="4157288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3400" y="609600"/>
            <a:ext cx="7976641" cy="6172200"/>
          </a:xfrm>
          <a:prstGeom prst="rect">
            <a:avLst/>
          </a:prstGeom>
        </p:spPr>
      </p:pic>
      <p:sp>
        <p:nvSpPr>
          <p:cNvPr id="6" name="Title 1"/>
          <p:cNvSpPr>
            <a:spLocks noGrp="1"/>
          </p:cNvSpPr>
          <p:nvPr>
            <p:ph type="title"/>
          </p:nvPr>
        </p:nvSpPr>
        <p:spPr>
          <a:xfrm>
            <a:off x="226953" y="179343"/>
            <a:ext cx="8726607" cy="365130"/>
          </a:xfrm>
        </p:spPr>
        <p:txBody>
          <a:bodyPr/>
          <a:lstStyle/>
          <a:p>
            <a:r>
              <a:rPr lang="ru-RU" dirty="0" smtClean="0"/>
              <a:t>Что такое наследование?</a:t>
            </a:r>
            <a:endParaRPr lang="ru-RU" dirty="0"/>
          </a:p>
        </p:txBody>
      </p:sp>
    </p:spTree>
    <p:extLst>
      <p:ext uri="{BB962C8B-B14F-4D97-AF65-F5344CB8AC3E}">
        <p14:creationId xmlns:p14="http://schemas.microsoft.com/office/powerpoint/2010/main" val="2503486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dirty="0">
                <a:solidFill>
                  <a:srgbClr val="21438F"/>
                </a:solidFill>
              </a:rPr>
              <a:t>Модификаторы доступа</a:t>
            </a:r>
          </a:p>
        </p:txBody>
      </p:sp>
      <p:grpSp>
        <p:nvGrpSpPr>
          <p:cNvPr id="87" name="Group 87"/>
          <p:cNvGrpSpPr/>
          <p:nvPr/>
        </p:nvGrpSpPr>
        <p:grpSpPr>
          <a:xfrm>
            <a:off x="120836" y="750382"/>
            <a:ext cx="8902328" cy="709036"/>
            <a:chOff x="0" y="0"/>
            <a:chExt cx="8902327" cy="709034"/>
          </a:xfrm>
        </p:grpSpPr>
        <p:sp>
          <p:nvSpPr>
            <p:cNvPr id="85" name="Shape 85"/>
            <p:cNvSpPr/>
            <p:nvPr/>
          </p:nvSpPr>
          <p:spPr>
            <a:xfrm>
              <a:off x="0" y="0"/>
              <a:ext cx="8902328" cy="709035"/>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86" name="Shape 86"/>
            <p:cNvSpPr/>
            <p:nvPr/>
          </p:nvSpPr>
          <p:spPr>
            <a:xfrm>
              <a:off x="34612" y="18382"/>
              <a:ext cx="8833105" cy="6722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a:solidFill>
                    <a:srgbClr val="FFFFFF"/>
                  </a:solidFill>
                </a:defRPr>
              </a:lvl1pPr>
            </a:lstStyle>
            <a:p>
              <a:pPr lvl="0">
                <a:defRPr>
                  <a:solidFill>
                    <a:srgbClr val="000000"/>
                  </a:solidFill>
                </a:defRPr>
              </a:pPr>
              <a:r>
                <a:rPr dirty="0">
                  <a:solidFill>
                    <a:srgbClr val="FFFFFF"/>
                  </a:solidFill>
                  <a:latin typeface="+mn-lt"/>
                </a:rPr>
                <a:t>C# предоставляет ключевые слова, известные как модификаторы доступа, позволяющие задать уровень доступа для типов и их членов</a:t>
              </a:r>
            </a:p>
          </p:txBody>
        </p:sp>
      </p:grpSp>
      <p:grpSp>
        <p:nvGrpSpPr>
          <p:cNvPr id="94" name="Group 94"/>
          <p:cNvGrpSpPr/>
          <p:nvPr/>
        </p:nvGrpSpPr>
        <p:grpSpPr>
          <a:xfrm>
            <a:off x="112592" y="1581694"/>
            <a:ext cx="8902329" cy="895532"/>
            <a:chOff x="0" y="0"/>
            <a:chExt cx="8902327" cy="895531"/>
          </a:xfrm>
        </p:grpSpPr>
        <p:grpSp>
          <p:nvGrpSpPr>
            <p:cNvPr id="90" name="Group 90"/>
            <p:cNvGrpSpPr/>
            <p:nvPr/>
          </p:nvGrpSpPr>
          <p:grpSpPr>
            <a:xfrm>
              <a:off x="80201" y="217259"/>
              <a:ext cx="8822127" cy="678273"/>
              <a:chOff x="0" y="0"/>
              <a:chExt cx="8822126" cy="678272"/>
            </a:xfrm>
          </p:grpSpPr>
          <p:sp>
            <p:nvSpPr>
              <p:cNvPr id="88" name="Shape 88"/>
              <p:cNvSpPr/>
              <p:nvPr/>
            </p:nvSpPr>
            <p:spPr>
              <a:xfrm>
                <a:off x="0" y="21196"/>
                <a:ext cx="8822127" cy="63588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89" name="Shape 89"/>
              <p:cNvSpPr/>
              <p:nvPr/>
            </p:nvSpPr>
            <p:spPr>
              <a:xfrm>
                <a:off x="31040" y="-1"/>
                <a:ext cx="8760046" cy="6782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dirty="0">
                    <a:latin typeface="+mn-lt"/>
                  </a:rPr>
                  <a:t>	Доступ к типу или члену возможен из любого кода в той же сборке или другой сборке, ссылающейся на него</a:t>
                </a:r>
              </a:p>
            </p:txBody>
          </p:sp>
        </p:grpSp>
        <p:grpSp>
          <p:nvGrpSpPr>
            <p:cNvPr id="93" name="Group 93"/>
            <p:cNvGrpSpPr/>
            <p:nvPr/>
          </p:nvGrpSpPr>
          <p:grpSpPr>
            <a:xfrm>
              <a:off x="0" y="0"/>
              <a:ext cx="1122817" cy="476911"/>
              <a:chOff x="0" y="0"/>
              <a:chExt cx="1122816" cy="476910"/>
            </a:xfrm>
          </p:grpSpPr>
          <p:sp>
            <p:nvSpPr>
              <p:cNvPr id="91" name="Shape 91"/>
              <p:cNvSpPr/>
              <p:nvPr/>
            </p:nvSpPr>
            <p:spPr>
              <a:xfrm>
                <a:off x="0" y="0"/>
                <a:ext cx="1122817" cy="476911"/>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92" name="Shape 92"/>
              <p:cNvSpPr/>
              <p:nvPr/>
            </p:nvSpPr>
            <p:spPr>
              <a:xfrm>
                <a:off x="23281" y="45041"/>
                <a:ext cx="994575" cy="3868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public</a:t>
                </a:r>
              </a:p>
            </p:txBody>
          </p:sp>
        </p:grpSp>
      </p:grpSp>
      <p:grpSp>
        <p:nvGrpSpPr>
          <p:cNvPr id="101" name="Group 101"/>
          <p:cNvGrpSpPr/>
          <p:nvPr/>
        </p:nvGrpSpPr>
        <p:grpSpPr>
          <a:xfrm>
            <a:off x="112592" y="2574374"/>
            <a:ext cx="8902329" cy="794852"/>
            <a:chOff x="0" y="0"/>
            <a:chExt cx="8902327" cy="794850"/>
          </a:xfrm>
        </p:grpSpPr>
        <p:grpSp>
          <p:nvGrpSpPr>
            <p:cNvPr id="97" name="Group 97"/>
            <p:cNvGrpSpPr/>
            <p:nvPr/>
          </p:nvGrpSpPr>
          <p:grpSpPr>
            <a:xfrm>
              <a:off x="80201" y="158970"/>
              <a:ext cx="8822127" cy="635881"/>
              <a:chOff x="0" y="0"/>
              <a:chExt cx="8822126" cy="635880"/>
            </a:xfrm>
          </p:grpSpPr>
          <p:sp>
            <p:nvSpPr>
              <p:cNvPr id="95" name="Shape 95"/>
              <p:cNvSpPr/>
              <p:nvPr/>
            </p:nvSpPr>
            <p:spPr>
              <a:xfrm>
                <a:off x="0" y="0"/>
                <a:ext cx="8822127" cy="63588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96" name="Shape 96"/>
              <p:cNvSpPr/>
              <p:nvPr/>
            </p:nvSpPr>
            <p:spPr>
              <a:xfrm>
                <a:off x="31040" y="124526"/>
                <a:ext cx="8760046" cy="386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dirty="0">
                    <a:latin typeface="+mn-lt"/>
                  </a:rPr>
                  <a:t>	 Доступ к типу или члену можно получить только из кода в том же классе</a:t>
                </a:r>
              </a:p>
            </p:txBody>
          </p:sp>
        </p:grpSp>
        <p:grpSp>
          <p:nvGrpSpPr>
            <p:cNvPr id="100" name="Group 100"/>
            <p:cNvGrpSpPr/>
            <p:nvPr/>
          </p:nvGrpSpPr>
          <p:grpSpPr>
            <a:xfrm>
              <a:off x="-1" y="-1"/>
              <a:ext cx="1122818" cy="476912"/>
              <a:chOff x="0" y="0"/>
              <a:chExt cx="1122816" cy="476910"/>
            </a:xfrm>
          </p:grpSpPr>
          <p:sp>
            <p:nvSpPr>
              <p:cNvPr id="98" name="Shape 98"/>
              <p:cNvSpPr/>
              <p:nvPr/>
            </p:nvSpPr>
            <p:spPr>
              <a:xfrm>
                <a:off x="0" y="0"/>
                <a:ext cx="1122817" cy="476911"/>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99" name="Shape 99"/>
              <p:cNvSpPr/>
              <p:nvPr/>
            </p:nvSpPr>
            <p:spPr>
              <a:xfrm>
                <a:off x="23281" y="45041"/>
                <a:ext cx="1076254" cy="3868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private</a:t>
                </a:r>
              </a:p>
            </p:txBody>
          </p:sp>
        </p:grpSp>
      </p:grpSp>
      <p:grpSp>
        <p:nvGrpSpPr>
          <p:cNvPr id="108" name="Group 108"/>
          <p:cNvGrpSpPr/>
          <p:nvPr/>
        </p:nvGrpSpPr>
        <p:grpSpPr>
          <a:xfrm>
            <a:off x="112592" y="3488336"/>
            <a:ext cx="8902329" cy="816048"/>
            <a:chOff x="0" y="0"/>
            <a:chExt cx="8902327" cy="816046"/>
          </a:xfrm>
        </p:grpSpPr>
        <p:grpSp>
          <p:nvGrpSpPr>
            <p:cNvPr id="104" name="Group 104"/>
            <p:cNvGrpSpPr/>
            <p:nvPr/>
          </p:nvGrpSpPr>
          <p:grpSpPr>
            <a:xfrm>
              <a:off x="80201" y="137774"/>
              <a:ext cx="8822127" cy="678273"/>
              <a:chOff x="0" y="0"/>
              <a:chExt cx="8822126" cy="678272"/>
            </a:xfrm>
          </p:grpSpPr>
          <p:sp>
            <p:nvSpPr>
              <p:cNvPr id="102" name="Shape 102"/>
              <p:cNvSpPr/>
              <p:nvPr/>
            </p:nvSpPr>
            <p:spPr>
              <a:xfrm>
                <a:off x="0" y="21196"/>
                <a:ext cx="8822127" cy="63588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103" name="Shape 103"/>
              <p:cNvSpPr/>
              <p:nvPr/>
            </p:nvSpPr>
            <p:spPr>
              <a:xfrm>
                <a:off x="31040" y="-1"/>
                <a:ext cx="8760046" cy="6782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a:latin typeface="+mn-lt"/>
                  </a:rPr>
                  <a:t>	 Доступ к типу или члену можно получить только из кода в том же классе либо в производном классе</a:t>
                </a:r>
              </a:p>
            </p:txBody>
          </p:sp>
        </p:grpSp>
        <p:grpSp>
          <p:nvGrpSpPr>
            <p:cNvPr id="107" name="Group 107"/>
            <p:cNvGrpSpPr/>
            <p:nvPr/>
          </p:nvGrpSpPr>
          <p:grpSpPr>
            <a:xfrm>
              <a:off x="0" y="0"/>
              <a:ext cx="1203018" cy="476911"/>
              <a:chOff x="0" y="0"/>
              <a:chExt cx="1203017" cy="476910"/>
            </a:xfrm>
          </p:grpSpPr>
          <p:sp>
            <p:nvSpPr>
              <p:cNvPr id="105" name="Shape 105"/>
              <p:cNvSpPr/>
              <p:nvPr/>
            </p:nvSpPr>
            <p:spPr>
              <a:xfrm>
                <a:off x="0" y="0"/>
                <a:ext cx="1203018" cy="476911"/>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106" name="Shape 106"/>
              <p:cNvSpPr/>
              <p:nvPr/>
            </p:nvSpPr>
            <p:spPr>
              <a:xfrm>
                <a:off x="23281" y="45041"/>
                <a:ext cx="1156455" cy="3868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protected</a:t>
                </a:r>
              </a:p>
            </p:txBody>
          </p:sp>
        </p:grpSp>
      </p:grpSp>
      <p:grpSp>
        <p:nvGrpSpPr>
          <p:cNvPr id="115" name="Group 115"/>
          <p:cNvGrpSpPr/>
          <p:nvPr/>
        </p:nvGrpSpPr>
        <p:grpSpPr>
          <a:xfrm>
            <a:off x="112592" y="4402736"/>
            <a:ext cx="8902329" cy="816048"/>
            <a:chOff x="0" y="0"/>
            <a:chExt cx="8902327" cy="816046"/>
          </a:xfrm>
        </p:grpSpPr>
        <p:grpSp>
          <p:nvGrpSpPr>
            <p:cNvPr id="111" name="Group 111"/>
            <p:cNvGrpSpPr/>
            <p:nvPr/>
          </p:nvGrpSpPr>
          <p:grpSpPr>
            <a:xfrm>
              <a:off x="80201" y="137774"/>
              <a:ext cx="8822127" cy="678273"/>
              <a:chOff x="0" y="0"/>
              <a:chExt cx="8822126" cy="678272"/>
            </a:xfrm>
          </p:grpSpPr>
          <p:sp>
            <p:nvSpPr>
              <p:cNvPr id="109" name="Shape 109"/>
              <p:cNvSpPr/>
              <p:nvPr/>
            </p:nvSpPr>
            <p:spPr>
              <a:xfrm>
                <a:off x="0" y="21196"/>
                <a:ext cx="8822127" cy="63588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110" name="Shape 110"/>
              <p:cNvSpPr/>
              <p:nvPr/>
            </p:nvSpPr>
            <p:spPr>
              <a:xfrm>
                <a:off x="31040" y="-1"/>
                <a:ext cx="8760046" cy="6782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a:latin typeface="+mn-lt"/>
                  </a:rPr>
                  <a:t>	 Доступ к типу или члену возможен из любого кода в той же сборке, но не из другой сборки</a:t>
                </a:r>
              </a:p>
            </p:txBody>
          </p:sp>
        </p:grpSp>
        <p:grpSp>
          <p:nvGrpSpPr>
            <p:cNvPr id="114" name="Group 114"/>
            <p:cNvGrpSpPr/>
            <p:nvPr/>
          </p:nvGrpSpPr>
          <p:grpSpPr>
            <a:xfrm>
              <a:off x="0" y="0"/>
              <a:ext cx="1203018" cy="476911"/>
              <a:chOff x="0" y="0"/>
              <a:chExt cx="1203017" cy="476910"/>
            </a:xfrm>
          </p:grpSpPr>
          <p:sp>
            <p:nvSpPr>
              <p:cNvPr id="112" name="Shape 112"/>
              <p:cNvSpPr/>
              <p:nvPr/>
            </p:nvSpPr>
            <p:spPr>
              <a:xfrm>
                <a:off x="0" y="0"/>
                <a:ext cx="1203018" cy="476911"/>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113" name="Shape 113"/>
              <p:cNvSpPr/>
              <p:nvPr/>
            </p:nvSpPr>
            <p:spPr>
              <a:xfrm>
                <a:off x="23281" y="45041"/>
                <a:ext cx="1156455" cy="3868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internal</a:t>
                </a:r>
              </a:p>
            </p:txBody>
          </p:sp>
        </p:grpSp>
      </p:grpSp>
      <p:grpSp>
        <p:nvGrpSpPr>
          <p:cNvPr id="122" name="Group 122"/>
          <p:cNvGrpSpPr/>
          <p:nvPr/>
        </p:nvGrpSpPr>
        <p:grpSpPr>
          <a:xfrm>
            <a:off x="112592" y="5344540"/>
            <a:ext cx="8902329" cy="865874"/>
            <a:chOff x="0" y="0"/>
            <a:chExt cx="8902327" cy="865873"/>
          </a:xfrm>
        </p:grpSpPr>
        <p:grpSp>
          <p:nvGrpSpPr>
            <p:cNvPr id="118" name="Group 118"/>
            <p:cNvGrpSpPr/>
            <p:nvPr/>
          </p:nvGrpSpPr>
          <p:grpSpPr>
            <a:xfrm>
              <a:off x="80201" y="187600"/>
              <a:ext cx="8822127" cy="678274"/>
              <a:chOff x="0" y="0"/>
              <a:chExt cx="8822126" cy="678272"/>
            </a:xfrm>
          </p:grpSpPr>
          <p:sp>
            <p:nvSpPr>
              <p:cNvPr id="116" name="Shape 116"/>
              <p:cNvSpPr/>
              <p:nvPr/>
            </p:nvSpPr>
            <p:spPr>
              <a:xfrm>
                <a:off x="0" y="21196"/>
                <a:ext cx="8822127" cy="635881"/>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117" name="Shape 117"/>
              <p:cNvSpPr/>
              <p:nvPr/>
            </p:nvSpPr>
            <p:spPr>
              <a:xfrm>
                <a:off x="31040" y="-1"/>
                <a:ext cx="8760046" cy="6782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lvl="0"/>
                <a:r>
                  <a:rPr>
                    <a:latin typeface="+mn-lt"/>
                  </a:rPr>
                  <a:t>	 	Доступ к типу или члену возможен из любого кода в той же сборке, либо из производного класса в другой сборке</a:t>
                </a:r>
              </a:p>
            </p:txBody>
          </p:sp>
        </p:grpSp>
        <p:grpSp>
          <p:nvGrpSpPr>
            <p:cNvPr id="121" name="Group 121"/>
            <p:cNvGrpSpPr/>
            <p:nvPr/>
          </p:nvGrpSpPr>
          <p:grpSpPr>
            <a:xfrm>
              <a:off x="0" y="0"/>
              <a:ext cx="2085231" cy="476911"/>
              <a:chOff x="0" y="0"/>
              <a:chExt cx="2085230" cy="476910"/>
            </a:xfrm>
          </p:grpSpPr>
          <p:sp>
            <p:nvSpPr>
              <p:cNvPr id="119" name="Shape 119"/>
              <p:cNvSpPr/>
              <p:nvPr/>
            </p:nvSpPr>
            <p:spPr>
              <a:xfrm>
                <a:off x="0" y="0"/>
                <a:ext cx="2085231" cy="476911"/>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latin typeface="+mn-lt"/>
                </a:endParaRPr>
              </a:p>
            </p:txBody>
          </p:sp>
          <p:sp>
            <p:nvSpPr>
              <p:cNvPr id="120" name="Shape 120"/>
              <p:cNvSpPr/>
              <p:nvPr/>
            </p:nvSpPr>
            <p:spPr>
              <a:xfrm>
                <a:off x="23281" y="45041"/>
                <a:ext cx="2038668" cy="3868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a:solidFill>
                      <a:srgbClr val="FFFFFF"/>
                    </a:solidFill>
                  </a:defRPr>
                </a:lvl1pPr>
              </a:lstStyle>
              <a:p>
                <a:pPr lvl="0">
                  <a:defRPr>
                    <a:solidFill>
                      <a:srgbClr val="000000"/>
                    </a:solidFill>
                  </a:defRPr>
                </a:pPr>
                <a:r>
                  <a:rPr>
                    <a:solidFill>
                      <a:srgbClr val="FFFFFF"/>
                    </a:solidFill>
                    <a:latin typeface="+mn-lt"/>
                  </a:rPr>
                  <a:t>protected internal</a:t>
                </a:r>
              </a:p>
            </p:txBody>
          </p:sp>
        </p:grpSp>
      </p:grpSp>
    </p:spTree>
    <p:extLst>
      <p:ext uri="{BB962C8B-B14F-4D97-AF65-F5344CB8AC3E}">
        <p14:creationId xmlns:p14="http://schemas.microsoft.com/office/powerpoint/2010/main" val="2287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такое наследование?</a:t>
            </a:r>
            <a:endParaRPr lang="ru-RU" dirty="0"/>
          </a:p>
        </p:txBody>
      </p:sp>
      <p:sp>
        <p:nvSpPr>
          <p:cNvPr id="5" name="Flowchart: Document 4"/>
          <p:cNvSpPr/>
          <p:nvPr/>
        </p:nvSpPr>
        <p:spPr bwMode="auto">
          <a:xfrm>
            <a:off x="4101303" y="1828800"/>
            <a:ext cx="4790211"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ru-RU" sz="1600" dirty="0" smtClean="0">
              <a:latin typeface="Consolas" pitchFamily="49" charset="0"/>
              <a:cs typeface="Consolas" pitchFamily="49" charset="0"/>
            </a:endParaRPr>
          </a:p>
          <a:p>
            <a:pPr defTabSz="457200">
              <a:lnSpc>
                <a:spcPct val="90000"/>
              </a:lnSpc>
              <a:tabLst>
                <a:tab pos="457200" algn="l"/>
              </a:tabLst>
              <a:defRPr/>
            </a:pP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Inheriting</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classes</a:t>
            </a:r>
            <a:endParaRPr lang="ru-RU" sz="1600" dirty="0" smtClean="0">
              <a:latin typeface="Consolas" pitchFamily="49" charset="0"/>
              <a:cs typeface="Consolas" pitchFamily="49" charset="0"/>
            </a:endParaRPr>
          </a:p>
          <a:p>
            <a:pPr defTabSz="457200">
              <a:lnSpc>
                <a:spcPct val="90000"/>
              </a:lnSpc>
              <a:tabLst>
                <a:tab pos="457200" algn="l"/>
              </a:tabLst>
              <a:defRPr/>
            </a:pPr>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a:t>
            </a:r>
            <a:r>
              <a:rPr lang="ru-RU" sz="1600" b="1" dirty="0" smtClean="0">
                <a:latin typeface="Consolas" pitchFamily="49" charset="0"/>
                <a:cs typeface="Consolas" pitchFamily="49" charset="0"/>
              </a:rPr>
              <a:t>: </a:t>
            </a:r>
            <a:r>
              <a:rPr lang="ru-RU" sz="1600" b="1" dirty="0" err="1" smtClean="0">
                <a:latin typeface="Consolas" pitchFamily="49" charset="0"/>
                <a:cs typeface="Consolas" pitchFamily="49" charset="0"/>
              </a:rPr>
              <a:t>Employee</a:t>
            </a:r>
            <a:endParaRPr lang="ru-RU" sz="1600" b="1" dirty="0" smtClean="0">
              <a:latin typeface="Consolas" pitchFamily="49" charset="0"/>
              <a:cs typeface="Consolas" pitchFamily="49" charset="0"/>
            </a:endParaRPr>
          </a:p>
          <a:p>
            <a:pPr defTabSz="457200">
              <a:lnSpc>
                <a:spcPct val="90000"/>
              </a:lnSpc>
              <a:tabLst>
                <a:tab pos="457200" algn="l"/>
              </a:tabLst>
              <a:defRPr/>
            </a:pPr>
            <a:r>
              <a:rPr lang="ru-RU" sz="1600" dirty="0" smtClean="0">
                <a:latin typeface="Consolas" pitchFamily="49" charset="0"/>
                <a:cs typeface="Consolas" pitchFamily="49" charset="0"/>
              </a:rPr>
              <a:t>{</a:t>
            </a:r>
          </a:p>
          <a:p>
            <a:pPr defTabSz="457200">
              <a:lnSpc>
                <a:spcPct val="90000"/>
              </a:lnSpc>
              <a:tabLst>
                <a:tab pos="457200" algn="l"/>
              </a:tabLst>
              <a:defRPr/>
            </a:pPr>
            <a:r>
              <a:rPr lang="ru-RU" sz="1600" dirty="0" smtClean="0">
                <a:latin typeface="Consolas" pitchFamily="49" charset="0"/>
                <a:cs typeface="Consolas" pitchFamily="49" charset="0"/>
              </a:rPr>
              <a:t>    public void </a:t>
            </a:r>
            <a:r>
              <a:rPr lang="ru-RU" sz="1600" dirty="0" err="1" smtClean="0">
                <a:latin typeface="Consolas" pitchFamily="49" charset="0"/>
                <a:cs typeface="Consolas" pitchFamily="49" charset="0"/>
              </a:rPr>
              <a:t>DoManagementWork</a:t>
            </a:r>
            <a:r>
              <a:rPr lang="ru-RU" sz="1600" dirty="0" smtClean="0">
                <a:latin typeface="Consolas" pitchFamily="49" charset="0"/>
                <a:cs typeface="Consolas" pitchFamily="49" charset="0"/>
              </a:rPr>
              <a:t>()</a:t>
            </a:r>
          </a:p>
          <a:p>
            <a:pPr defTabSz="457200">
              <a:lnSpc>
                <a:spcPct val="90000"/>
              </a:lnSpc>
              <a:tabLst>
                <a:tab pos="457200" algn="l"/>
              </a:tabLst>
              <a:defRPr/>
            </a:pPr>
            <a:r>
              <a:rPr lang="ru-RU" sz="1600" dirty="0" smtClean="0">
                <a:latin typeface="Consolas" pitchFamily="49" charset="0"/>
                <a:cs typeface="Consolas" pitchFamily="49" charset="0"/>
              </a:rPr>
              <a:t>    { ... }</a:t>
            </a:r>
          </a:p>
          <a:p>
            <a:pPr defTabSz="457200">
              <a:lnSpc>
                <a:spcPct val="90000"/>
              </a:lnSpc>
              <a:tabLst>
                <a:tab pos="457200" algn="l"/>
              </a:tabLst>
              <a:defRPr/>
            </a:pPr>
            <a:r>
              <a:rPr lang="ru-RU" sz="1600" dirty="0" smtClean="0">
                <a:latin typeface="Consolas" pitchFamily="49" charset="0"/>
                <a:cs typeface="Consolas" pitchFamily="49" charset="0"/>
              </a:rPr>
              <a:t>}</a:t>
            </a:r>
          </a:p>
          <a:p>
            <a:pPr defTabSz="457200">
              <a:lnSpc>
                <a:spcPct val="90000"/>
              </a:lnSpc>
              <a:tabLst>
                <a:tab pos="457200" algn="l"/>
              </a:tabLst>
              <a:defRPr/>
            </a:pPr>
            <a:endParaRPr lang="ru-RU" sz="1600" dirty="0" smtClean="0">
              <a:latin typeface="Consolas" pitchFamily="49" charset="0"/>
              <a:cs typeface="Consolas" pitchFamily="49" charset="0"/>
            </a:endParaRPr>
          </a:p>
          <a:p>
            <a:pPr defTabSz="457200">
              <a:lnSpc>
                <a:spcPct val="90000"/>
              </a:lnSpc>
              <a:tabLst>
                <a:tab pos="457200" algn="l"/>
              </a:tabLst>
              <a:defRPr/>
            </a:pPr>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ManualWorker</a:t>
            </a:r>
            <a:r>
              <a:rPr lang="ru-RU" sz="1600" dirty="0" smtClean="0">
                <a:latin typeface="Consolas" pitchFamily="49" charset="0"/>
                <a:cs typeface="Consolas" pitchFamily="49" charset="0"/>
              </a:rPr>
              <a:t> </a:t>
            </a:r>
            <a:r>
              <a:rPr lang="ru-RU" sz="1600" b="1" dirty="0" smtClean="0">
                <a:latin typeface="Consolas" pitchFamily="49" charset="0"/>
                <a:cs typeface="Consolas" pitchFamily="49" charset="0"/>
              </a:rPr>
              <a:t>: </a:t>
            </a:r>
            <a:r>
              <a:rPr lang="ru-RU" sz="1600" b="1" dirty="0" err="1" smtClean="0">
                <a:latin typeface="Consolas" pitchFamily="49" charset="0"/>
                <a:cs typeface="Consolas" pitchFamily="49" charset="0"/>
              </a:rPr>
              <a:t>Employee</a:t>
            </a:r>
            <a:endParaRPr lang="ru-RU" sz="1600" b="1" dirty="0" smtClean="0">
              <a:latin typeface="Consolas" pitchFamily="49" charset="0"/>
              <a:cs typeface="Consolas" pitchFamily="49" charset="0"/>
            </a:endParaRPr>
          </a:p>
          <a:p>
            <a:pPr defTabSz="457200">
              <a:lnSpc>
                <a:spcPct val="90000"/>
              </a:lnSpc>
              <a:tabLst>
                <a:tab pos="457200" algn="l"/>
              </a:tabLst>
              <a:defRPr/>
            </a:pPr>
            <a:r>
              <a:rPr lang="ru-RU" sz="1600" dirty="0" smtClean="0">
                <a:latin typeface="Consolas" pitchFamily="49" charset="0"/>
                <a:cs typeface="Consolas" pitchFamily="49" charset="0"/>
              </a:rPr>
              <a:t>{</a:t>
            </a:r>
          </a:p>
          <a:p>
            <a:pPr defTabSz="457200">
              <a:lnSpc>
                <a:spcPct val="90000"/>
              </a:lnSpc>
              <a:tabLst>
                <a:tab pos="457200" algn="l"/>
              </a:tabLst>
              <a:defRPr/>
            </a:pPr>
            <a:r>
              <a:rPr lang="ru-RU" sz="1600" dirty="0" smtClean="0">
                <a:latin typeface="Consolas" pitchFamily="49" charset="0"/>
                <a:cs typeface="Consolas" pitchFamily="49" charset="0"/>
              </a:rPr>
              <a:t>    public void </a:t>
            </a:r>
            <a:r>
              <a:rPr lang="ru-RU" sz="1600" dirty="0" err="1" smtClean="0">
                <a:latin typeface="Consolas" pitchFamily="49" charset="0"/>
                <a:cs typeface="Consolas" pitchFamily="49" charset="0"/>
              </a:rPr>
              <a:t>DoManualWork</a:t>
            </a:r>
            <a:r>
              <a:rPr lang="ru-RU" sz="1600" dirty="0" smtClean="0">
                <a:latin typeface="Consolas" pitchFamily="49" charset="0"/>
                <a:cs typeface="Consolas" pitchFamily="49" charset="0"/>
              </a:rPr>
              <a:t>()</a:t>
            </a:r>
          </a:p>
          <a:p>
            <a:pPr defTabSz="457200">
              <a:lnSpc>
                <a:spcPct val="90000"/>
              </a:lnSpc>
              <a:tabLst>
                <a:tab pos="457200" algn="l"/>
              </a:tabLst>
              <a:defRPr/>
            </a:pPr>
            <a:r>
              <a:rPr lang="ru-RU" sz="1600" dirty="0" smtClean="0">
                <a:latin typeface="Consolas" pitchFamily="49" charset="0"/>
                <a:cs typeface="Consolas" pitchFamily="49" charset="0"/>
              </a:rPr>
              <a:t>    { ... }</a:t>
            </a:r>
          </a:p>
          <a:p>
            <a:pPr defTabSz="457200">
              <a:lnSpc>
                <a:spcPct val="90000"/>
              </a:lnSpc>
              <a:tabLst>
                <a:tab pos="457200" algn="l"/>
              </a:tabLst>
              <a:defRPr/>
            </a:pPr>
            <a:r>
              <a:rPr lang="ru-RU" sz="1600" dirty="0" smtClean="0">
                <a:latin typeface="Consolas" pitchFamily="49" charset="0"/>
                <a:cs typeface="Consolas" pitchFamily="49" charset="0"/>
              </a:rPr>
              <a:t>}</a:t>
            </a:r>
          </a:p>
        </p:txBody>
      </p:sp>
      <p:sp>
        <p:nvSpPr>
          <p:cNvPr id="8" name="Rounded Rectangle 7"/>
          <p:cNvSpPr/>
          <p:nvPr/>
        </p:nvSpPr>
        <p:spPr bwMode="auto">
          <a:xfrm>
            <a:off x="304800" y="5257800"/>
            <a:ext cx="7391400" cy="6096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smtClean="0">
                <a:latin typeface="+mn-lt"/>
              </a:rPr>
              <a:t>С# поддерживает только единичное наследование реализации</a:t>
            </a:r>
            <a:endParaRPr kumimoji="0" lang="ru-RU" b="1" i="0" u="none" strike="noStrike" cap="none" normalizeH="0" baseline="0" dirty="0" smtClean="0">
              <a:ln>
                <a:noFill/>
              </a:ln>
              <a:solidFill>
                <a:srgbClr val="17365D"/>
              </a:solidFill>
              <a:effectLst/>
              <a:latin typeface="+mn-lt"/>
              <a:cs typeface="Times New Roman" pitchFamily="18" charset="0"/>
            </a:endParaRPr>
          </a:p>
        </p:txBody>
      </p:sp>
      <p:sp>
        <p:nvSpPr>
          <p:cNvPr id="12" name="Flowchart: Document 11"/>
          <p:cNvSpPr/>
          <p:nvPr/>
        </p:nvSpPr>
        <p:spPr bwMode="auto">
          <a:xfrm>
            <a:off x="304800" y="1854421"/>
            <a:ext cx="3709916" cy="2057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r>
              <a:rPr lang="ru-RU" sz="1600" dirty="0" smtClean="0">
                <a:latin typeface="Consolas" pitchFamily="49" charset="0"/>
                <a:cs typeface="Consolas" pitchFamily="49" charset="0"/>
              </a:rPr>
              <a:t>class Employee</a:t>
            </a:r>
          </a:p>
          <a:p>
            <a:pPr defTabSz="457200">
              <a:lnSpc>
                <a:spcPct val="90000"/>
              </a:lnSpc>
              <a:tabLst>
                <a:tab pos="457200" algn="l"/>
              </a:tabLst>
              <a:defRPr/>
            </a:pPr>
            <a:r>
              <a:rPr lang="ru-RU" sz="1600" dirty="0" smtClean="0">
                <a:latin typeface="Consolas" pitchFamily="49" charset="0"/>
                <a:cs typeface="Consolas" pitchFamily="49" charset="0"/>
              </a:rPr>
              <a:t>{</a:t>
            </a:r>
          </a:p>
          <a:p>
            <a:pPr defTabSz="457200">
              <a:lnSpc>
                <a:spcPct val="90000"/>
              </a:lnSpc>
              <a:tabLst>
                <a:tab pos="457200" algn="l"/>
              </a:tabLst>
              <a:defRPr/>
            </a:pPr>
            <a:r>
              <a:rPr lang="ru-RU" sz="1600" dirty="0" smtClean="0">
                <a:latin typeface="Consolas" pitchFamily="49" charset="0"/>
                <a:cs typeface="Consolas" pitchFamily="49" charset="0"/>
              </a:rPr>
              <a:t>    </a:t>
            </a:r>
            <a:r>
              <a:rPr lang="ru-RU" sz="1600" b="1" dirty="0" smtClean="0">
                <a:latin typeface="Consolas" pitchFamily="49" charset="0"/>
                <a:cs typeface="Consolas" pitchFamily="49" charset="0"/>
              </a:rPr>
              <a:t>protected</a:t>
            </a:r>
            <a:r>
              <a:rPr lang="ru-RU" sz="1600" dirty="0" smtClean="0">
                <a:latin typeface="Consolas" pitchFamily="49" charset="0"/>
                <a:cs typeface="Consolas" pitchFamily="49" charset="0"/>
              </a:rPr>
              <a:t> string empNum;</a:t>
            </a:r>
          </a:p>
          <a:p>
            <a:pPr defTabSz="457200">
              <a:lnSpc>
                <a:spcPct val="90000"/>
              </a:lnSpc>
              <a:tabLst>
                <a:tab pos="457200" algn="l"/>
              </a:tabLst>
              <a:defRPr/>
            </a:pPr>
            <a:r>
              <a:rPr lang="ru-RU" sz="1600" dirty="0" smtClean="0">
                <a:latin typeface="Consolas" pitchFamily="49" charset="0"/>
                <a:cs typeface="Consolas" pitchFamily="49" charset="0"/>
              </a:rPr>
              <a:t>    </a:t>
            </a:r>
            <a:r>
              <a:rPr lang="ru-RU" sz="1600" b="1" dirty="0" smtClean="0">
                <a:latin typeface="Consolas" pitchFamily="49" charset="0"/>
                <a:cs typeface="Consolas" pitchFamily="49" charset="0"/>
              </a:rPr>
              <a:t>protected</a:t>
            </a:r>
            <a:r>
              <a:rPr lang="ru-RU" sz="1600" dirty="0" smtClean="0">
                <a:latin typeface="Consolas" pitchFamily="49" charset="0"/>
                <a:cs typeface="Consolas" pitchFamily="49" charset="0"/>
              </a:rPr>
              <a:t> string empName;</a:t>
            </a:r>
          </a:p>
          <a:p>
            <a:pPr defTabSz="457200">
              <a:lnSpc>
                <a:spcPct val="90000"/>
              </a:lnSpc>
              <a:tabLst>
                <a:tab pos="457200" algn="l"/>
              </a:tabLst>
              <a:defRPr/>
            </a:pPr>
            <a:r>
              <a:rPr lang="ru-RU" sz="1600" dirty="0" smtClean="0">
                <a:latin typeface="Consolas" pitchFamily="49" charset="0"/>
                <a:cs typeface="Consolas" pitchFamily="49" charset="0"/>
              </a:rPr>
              <a:t>    </a:t>
            </a:r>
            <a:r>
              <a:rPr lang="ru-RU" sz="1600" b="1" dirty="0" smtClean="0">
                <a:latin typeface="Consolas" pitchFamily="49" charset="0"/>
                <a:cs typeface="Consolas" pitchFamily="49" charset="0"/>
              </a:rPr>
              <a:t>protected</a:t>
            </a:r>
            <a:r>
              <a:rPr lang="ru-RU" sz="1600" dirty="0" smtClean="0">
                <a:latin typeface="Consolas" pitchFamily="49" charset="0"/>
                <a:cs typeface="Consolas" pitchFamily="49" charset="0"/>
              </a:rPr>
              <a:t> void DoWork()</a:t>
            </a:r>
          </a:p>
          <a:p>
            <a:pPr defTabSz="457200">
              <a:lnSpc>
                <a:spcPct val="90000"/>
              </a:lnSpc>
              <a:tabLst>
                <a:tab pos="457200" algn="l"/>
              </a:tabLst>
              <a:defRPr/>
            </a:pPr>
            <a:r>
              <a:rPr lang="ru-RU" sz="1600" dirty="0" smtClean="0">
                <a:latin typeface="Consolas" pitchFamily="49" charset="0"/>
                <a:cs typeface="Consolas" pitchFamily="49" charset="0"/>
              </a:rPr>
              <a:t>    { ... }</a:t>
            </a:r>
          </a:p>
          <a:p>
            <a:pPr defTabSz="457200">
              <a:lnSpc>
                <a:spcPct val="90000"/>
              </a:lnSpc>
              <a:tabLst>
                <a:tab pos="457200" algn="l"/>
              </a:tabLst>
              <a:defRPr/>
            </a:pPr>
            <a:r>
              <a:rPr lang="ru-RU" sz="1600" dirty="0" smtClean="0">
                <a:latin typeface="Consolas" pitchFamily="49" charset="0"/>
                <a:cs typeface="Consolas" pitchFamily="49" charset="0"/>
              </a:rPr>
              <a:t>}</a:t>
            </a:r>
          </a:p>
          <a:p>
            <a:pPr marL="0" marR="0" indent="0" algn="ctr" defTabSz="914400" rtl="0" eaLnBrk="1" fontAlgn="base" latinLnBrk="0" hangingPunct="1">
              <a:lnSpc>
                <a:spcPct val="100000"/>
              </a:lnSpc>
              <a:spcBef>
                <a:spcPct val="0"/>
              </a:spcBef>
              <a:spcAft>
                <a:spcPts val="1000"/>
              </a:spcAft>
              <a:buClrTx/>
              <a:buSzTx/>
              <a:buFontTx/>
              <a:buNone/>
              <a:tabLst/>
            </a:pPr>
            <a:endParaRPr kumimoji="0" lang="ru-RU" sz="1600" b="1" i="0" u="none" strike="noStrike" cap="none" normalizeH="0" baseline="0" dirty="0" smtClean="0">
              <a:ln>
                <a:noFill/>
              </a:ln>
              <a:solidFill>
                <a:srgbClr val="17365D"/>
              </a:solidFill>
              <a:effectLst/>
              <a:latin typeface="Consolas" pitchFamily="49" charset="0"/>
              <a:cs typeface="Consolas" pitchFamily="49" charset="0"/>
            </a:endParaRPr>
          </a:p>
        </p:txBody>
      </p:sp>
      <p:sp>
        <p:nvSpPr>
          <p:cNvPr id="7" name="Rounded Rectangle 6"/>
          <p:cNvSpPr/>
          <p:nvPr/>
        </p:nvSpPr>
        <p:spPr bwMode="auto">
          <a:xfrm>
            <a:off x="278642" y="609600"/>
            <a:ext cx="8612874"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b="1" dirty="0" smtClean="0">
                <a:solidFill>
                  <a:schemeClr val="bg1"/>
                </a:solidFill>
              </a:rPr>
              <a:t>Наследование реализации это свойство системы, </a:t>
            </a:r>
            <a:r>
              <a:rPr lang="ru-RU" b="1" dirty="0">
                <a:solidFill>
                  <a:schemeClr val="bg1"/>
                </a:solidFill>
              </a:rPr>
              <a:t>позволяющее описать новый класс на основе </a:t>
            </a:r>
            <a:r>
              <a:rPr lang="ru-RU" b="1" dirty="0" smtClean="0">
                <a:solidFill>
                  <a:schemeClr val="bg1"/>
                </a:solidFill>
              </a:rPr>
              <a:t>существующего с целью повторного использования, расширения и изменения функциональности базового класса</a:t>
            </a:r>
            <a:endParaRPr kumimoji="0" lang="ru-RU" b="1" i="0" u="none" strike="noStrike" cap="none" normalizeH="0" baseline="0" dirty="0" smtClean="0">
              <a:ln>
                <a:noFill/>
              </a:ln>
              <a:solidFill>
                <a:schemeClr val="bg1"/>
              </a:solidFill>
              <a:effectLst/>
              <a:cs typeface="Times New Roman" pitchFamily="18" charset="0"/>
            </a:endParaRPr>
          </a:p>
        </p:txBody>
      </p:sp>
      <p:sp>
        <p:nvSpPr>
          <p:cNvPr id="16" name="Rounded Rectangle 15"/>
          <p:cNvSpPr/>
          <p:nvPr/>
        </p:nvSpPr>
        <p:spPr bwMode="auto">
          <a:xfrm>
            <a:off x="2324668" y="1676400"/>
            <a:ext cx="1676400" cy="457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Базовый класс</a:t>
            </a:r>
          </a:p>
        </p:txBody>
      </p:sp>
      <p:pic>
        <p:nvPicPr>
          <p:cNvPr id="17" name="Picture 2" descr="C:\Work in Progress\Microsoft\VAT\MSL_PNG_Object_Library\Event.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6781800" y="5105400"/>
            <a:ext cx="1192213" cy="908050"/>
          </a:xfrm>
          <a:prstGeom prst="rect">
            <a:avLst/>
          </a:prstGeom>
          <a:noFill/>
          <a:ln w="9525">
            <a:noFill/>
            <a:miter lim="800000"/>
            <a:headEnd/>
            <a:tailEnd/>
          </a:ln>
        </p:spPr>
      </p:pic>
      <p:sp>
        <p:nvSpPr>
          <p:cNvPr id="23" name="Rectangle 4"/>
          <p:cNvSpPr>
            <a:spLocks noChangeArrowheads="1"/>
          </p:cNvSpPr>
          <p:nvPr/>
        </p:nvSpPr>
        <p:spPr bwMode="auto">
          <a:xfrm>
            <a:off x="818013" y="4531863"/>
            <a:ext cx="1716774" cy="668978"/>
          </a:xfrm>
          <a:prstGeom prst="rect">
            <a:avLst/>
          </a:prstGeom>
          <a:gradFill rotWithShape="0">
            <a:gsLst>
              <a:gs pos="0">
                <a:srgbClr val="99CCFF">
                  <a:gamma/>
                  <a:tint val="24314"/>
                  <a:invGamma/>
                </a:srgbClr>
              </a:gs>
              <a:gs pos="100000">
                <a:srgbClr val="99CCFF"/>
              </a:gs>
            </a:gsLst>
            <a:lin ang="5400000" scaled="1"/>
          </a:gradFill>
          <a:ln w="9525">
            <a:solidFill>
              <a:srgbClr val="0033CC"/>
            </a:solidFill>
            <a:miter lim="800000"/>
            <a:headEnd/>
            <a:tailEnd/>
          </a:ln>
          <a:effectLst>
            <a:outerShdw dist="53882" dir="2700000" algn="ctr" rotWithShape="0">
              <a:srgbClr val="C0C0C0"/>
            </a:outerShdw>
          </a:effectLst>
        </p:spPr>
        <p:txBody>
          <a:bodyPr wrap="none" tIns="27432" bIns="27432" anchor="ctr"/>
          <a:lstStyle/>
          <a:p>
            <a:pPr algn="ctr"/>
            <a:r>
              <a:rPr lang="ru-RU" b="1" dirty="0" err="1" smtClean="0">
                <a:latin typeface="Consolas" pitchFamily="49" charset="0"/>
                <a:cs typeface="Consolas" pitchFamily="49" charset="0"/>
              </a:rPr>
              <a:t>Manager</a:t>
            </a:r>
            <a:endParaRPr lang="ru-RU" b="1" dirty="0" smtClean="0">
              <a:latin typeface="Consolas" pitchFamily="49" charset="0"/>
              <a:cs typeface="Consolas" pitchFamily="49" charset="0"/>
            </a:endParaRPr>
          </a:p>
          <a:p>
            <a:pPr algn="ctr"/>
            <a:r>
              <a:rPr lang="en-GB" b="1" dirty="0" smtClean="0">
                <a:latin typeface="+mn-lt"/>
              </a:rPr>
              <a:t>«concrete»</a:t>
            </a:r>
            <a:endParaRPr lang="en-GB" b="1" dirty="0">
              <a:latin typeface="+mn-lt"/>
            </a:endParaRPr>
          </a:p>
        </p:txBody>
      </p:sp>
      <p:sp>
        <p:nvSpPr>
          <p:cNvPr id="24" name="Rectangle 6"/>
          <p:cNvSpPr>
            <a:spLocks noChangeArrowheads="1"/>
          </p:cNvSpPr>
          <p:nvPr/>
        </p:nvSpPr>
        <p:spPr bwMode="auto">
          <a:xfrm>
            <a:off x="1676400" y="3200400"/>
            <a:ext cx="1963856" cy="685800"/>
          </a:xfrm>
          <a:prstGeom prst="rect">
            <a:avLst/>
          </a:prstGeom>
          <a:gradFill rotWithShape="0">
            <a:gsLst>
              <a:gs pos="0">
                <a:srgbClr val="99CCFF">
                  <a:gamma/>
                  <a:tint val="24314"/>
                  <a:invGamma/>
                </a:srgbClr>
              </a:gs>
              <a:gs pos="100000">
                <a:srgbClr val="99CCFF"/>
              </a:gs>
            </a:gsLst>
            <a:lin ang="5400000" scaled="1"/>
          </a:gradFill>
          <a:ln w="9525">
            <a:solidFill>
              <a:srgbClr val="0033CC"/>
            </a:solidFill>
            <a:miter lim="800000"/>
            <a:headEnd/>
            <a:tailEnd/>
          </a:ln>
          <a:effectLst>
            <a:outerShdw dist="53882" dir="2700000" algn="ctr" rotWithShape="0">
              <a:srgbClr val="C0C0C0"/>
            </a:outerShdw>
          </a:effectLst>
        </p:spPr>
        <p:txBody>
          <a:bodyPr wrap="none" tIns="27432" bIns="27432" anchor="ctr"/>
          <a:lstStyle/>
          <a:p>
            <a:pPr algn="ctr"/>
            <a:r>
              <a:rPr lang="ru-RU" b="1" dirty="0" err="1">
                <a:latin typeface="Consolas" pitchFamily="49" charset="0"/>
                <a:cs typeface="Consolas" pitchFamily="49" charset="0"/>
              </a:rPr>
              <a:t>Employee</a:t>
            </a:r>
            <a:endParaRPr lang="en-GB" b="1" dirty="0">
              <a:latin typeface="+mn-lt"/>
            </a:endParaRPr>
          </a:p>
          <a:p>
            <a:pPr algn="ctr"/>
            <a:r>
              <a:rPr lang="en-GB" b="1" dirty="0" smtClean="0">
                <a:latin typeface="+mn-lt"/>
              </a:rPr>
              <a:t>«concrete»</a:t>
            </a:r>
            <a:endParaRPr lang="en-GB" b="1" dirty="0">
              <a:latin typeface="+mn-lt"/>
            </a:endParaRPr>
          </a:p>
        </p:txBody>
      </p:sp>
      <p:sp>
        <p:nvSpPr>
          <p:cNvPr id="38" name="AutoShape 28"/>
          <p:cNvSpPr>
            <a:spLocks noChangeArrowheads="1"/>
          </p:cNvSpPr>
          <p:nvPr/>
        </p:nvSpPr>
        <p:spPr bwMode="auto">
          <a:xfrm>
            <a:off x="2637145" y="3887906"/>
            <a:ext cx="304800" cy="304800"/>
          </a:xfrm>
          <a:prstGeom prst="triangle">
            <a:avLst>
              <a:gd name="adj" fmla="val 50000"/>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ru-RU"/>
          </a:p>
        </p:txBody>
      </p:sp>
      <p:sp>
        <p:nvSpPr>
          <p:cNvPr id="39" name="Line 29"/>
          <p:cNvSpPr>
            <a:spLocks noChangeShapeType="1"/>
          </p:cNvSpPr>
          <p:nvPr/>
        </p:nvSpPr>
        <p:spPr bwMode="auto">
          <a:xfrm>
            <a:off x="2789545" y="4192706"/>
            <a:ext cx="0" cy="152400"/>
          </a:xfrm>
          <a:prstGeom prst="line">
            <a:avLst/>
          </a:prstGeom>
          <a:ln>
            <a:headEnd/>
            <a:tailEnd/>
          </a:ln>
        </p:spPr>
        <p:style>
          <a:lnRef idx="2">
            <a:schemeClr val="accent1"/>
          </a:lnRef>
          <a:fillRef idx="1">
            <a:schemeClr val="lt1"/>
          </a:fillRef>
          <a:effectRef idx="0">
            <a:schemeClr val="accent1"/>
          </a:effectRef>
          <a:fontRef idx="minor">
            <a:schemeClr val="dk1"/>
          </a:fontRef>
        </p:style>
        <p:txBody>
          <a:bodyPr/>
          <a:lstStyle/>
          <a:p>
            <a:endParaRPr lang="ru-RU"/>
          </a:p>
        </p:txBody>
      </p:sp>
      <p:sp>
        <p:nvSpPr>
          <p:cNvPr id="40" name="Line 36"/>
          <p:cNvSpPr>
            <a:spLocks noChangeShapeType="1"/>
          </p:cNvSpPr>
          <p:nvPr/>
        </p:nvSpPr>
        <p:spPr bwMode="auto">
          <a:xfrm>
            <a:off x="2103745" y="4345106"/>
            <a:ext cx="1371600" cy="0"/>
          </a:xfrm>
          <a:prstGeom prst="line">
            <a:avLst/>
          </a:prstGeom>
          <a:ln>
            <a:headEnd/>
            <a:tailEnd/>
          </a:ln>
        </p:spPr>
        <p:style>
          <a:lnRef idx="2">
            <a:schemeClr val="accent1"/>
          </a:lnRef>
          <a:fillRef idx="1">
            <a:schemeClr val="lt1"/>
          </a:fillRef>
          <a:effectRef idx="0">
            <a:schemeClr val="accent1"/>
          </a:effectRef>
          <a:fontRef idx="minor">
            <a:schemeClr val="dk1"/>
          </a:fontRef>
        </p:style>
        <p:txBody>
          <a:bodyPr/>
          <a:lstStyle/>
          <a:p>
            <a:endParaRPr lang="ru-RU"/>
          </a:p>
        </p:txBody>
      </p:sp>
      <p:sp>
        <p:nvSpPr>
          <p:cNvPr id="41" name="Line 37"/>
          <p:cNvSpPr>
            <a:spLocks noChangeShapeType="1"/>
          </p:cNvSpPr>
          <p:nvPr/>
        </p:nvSpPr>
        <p:spPr bwMode="auto">
          <a:xfrm>
            <a:off x="2103745" y="4345106"/>
            <a:ext cx="0" cy="152400"/>
          </a:xfrm>
          <a:prstGeom prst="line">
            <a:avLst/>
          </a:prstGeom>
          <a:ln>
            <a:headEnd/>
            <a:tailEnd/>
          </a:ln>
        </p:spPr>
        <p:style>
          <a:lnRef idx="2">
            <a:schemeClr val="accent1"/>
          </a:lnRef>
          <a:fillRef idx="1">
            <a:schemeClr val="lt1"/>
          </a:fillRef>
          <a:effectRef idx="0">
            <a:schemeClr val="accent1"/>
          </a:effectRef>
          <a:fontRef idx="minor">
            <a:schemeClr val="dk1"/>
          </a:fontRef>
        </p:style>
        <p:txBody>
          <a:bodyPr/>
          <a:lstStyle/>
          <a:p>
            <a:endParaRPr lang="ru-RU"/>
          </a:p>
        </p:txBody>
      </p:sp>
      <p:sp>
        <p:nvSpPr>
          <p:cNvPr id="42" name="Line 38"/>
          <p:cNvSpPr>
            <a:spLocks noChangeShapeType="1"/>
          </p:cNvSpPr>
          <p:nvPr/>
        </p:nvSpPr>
        <p:spPr bwMode="auto">
          <a:xfrm>
            <a:off x="3475345" y="4345106"/>
            <a:ext cx="0" cy="152400"/>
          </a:xfrm>
          <a:prstGeom prst="line">
            <a:avLst/>
          </a:prstGeom>
          <a:ln>
            <a:headEnd/>
            <a:tailEnd/>
          </a:ln>
        </p:spPr>
        <p:style>
          <a:lnRef idx="2">
            <a:schemeClr val="accent1"/>
          </a:lnRef>
          <a:fillRef idx="1">
            <a:schemeClr val="lt1"/>
          </a:fillRef>
          <a:effectRef idx="0">
            <a:schemeClr val="accent1"/>
          </a:effectRef>
          <a:fontRef idx="minor">
            <a:schemeClr val="dk1"/>
          </a:fontRef>
        </p:style>
        <p:txBody>
          <a:bodyPr/>
          <a:lstStyle/>
          <a:p>
            <a:endParaRPr lang="ru-RU"/>
          </a:p>
        </p:txBody>
      </p:sp>
      <p:sp>
        <p:nvSpPr>
          <p:cNvPr id="43" name="Rectangle 4"/>
          <p:cNvSpPr>
            <a:spLocks noChangeArrowheads="1"/>
          </p:cNvSpPr>
          <p:nvPr/>
        </p:nvSpPr>
        <p:spPr bwMode="auto">
          <a:xfrm>
            <a:off x="2977202" y="4531863"/>
            <a:ext cx="1716774" cy="668978"/>
          </a:xfrm>
          <a:prstGeom prst="rect">
            <a:avLst/>
          </a:prstGeom>
          <a:gradFill rotWithShape="0">
            <a:gsLst>
              <a:gs pos="0">
                <a:srgbClr val="99CCFF">
                  <a:gamma/>
                  <a:tint val="24314"/>
                  <a:invGamma/>
                </a:srgbClr>
              </a:gs>
              <a:gs pos="100000">
                <a:srgbClr val="99CCFF"/>
              </a:gs>
            </a:gsLst>
            <a:lin ang="5400000" scaled="1"/>
          </a:gradFill>
          <a:ln w="9525">
            <a:solidFill>
              <a:srgbClr val="0033CC"/>
            </a:solidFill>
            <a:miter lim="800000"/>
            <a:headEnd/>
            <a:tailEnd/>
          </a:ln>
          <a:effectLst>
            <a:outerShdw dist="53882" dir="2700000" algn="ctr" rotWithShape="0">
              <a:srgbClr val="C0C0C0"/>
            </a:outerShdw>
          </a:effectLst>
        </p:spPr>
        <p:txBody>
          <a:bodyPr wrap="none" tIns="27432" bIns="27432" anchor="ctr"/>
          <a:lstStyle/>
          <a:p>
            <a:pPr algn="ctr"/>
            <a:r>
              <a:rPr lang="ru-RU" b="1" dirty="0" err="1">
                <a:latin typeface="+mn-lt"/>
                <a:cs typeface="Consolas" pitchFamily="49" charset="0"/>
              </a:rPr>
              <a:t>ManualWorker</a:t>
            </a:r>
            <a:endParaRPr lang="ru-RU" b="1" dirty="0" smtClean="0">
              <a:latin typeface="+mn-lt"/>
              <a:cs typeface="Consolas" pitchFamily="49" charset="0"/>
            </a:endParaRPr>
          </a:p>
          <a:p>
            <a:pPr algn="ctr"/>
            <a:r>
              <a:rPr lang="en-GB" b="1" dirty="0" smtClean="0">
                <a:latin typeface="+mn-lt"/>
              </a:rPr>
              <a:t>«concrete»</a:t>
            </a:r>
            <a:endParaRPr lang="en-GB" b="1" dirty="0">
              <a:latin typeface="+mn-lt"/>
            </a:endParaRPr>
          </a:p>
        </p:txBody>
      </p:sp>
      <p:sp>
        <p:nvSpPr>
          <p:cNvPr id="19" name="Rounded Rectangle 18"/>
          <p:cNvSpPr/>
          <p:nvPr/>
        </p:nvSpPr>
        <p:spPr bwMode="auto">
          <a:xfrm>
            <a:off x="304800" y="5943600"/>
            <a:ext cx="7391400" cy="6096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smtClean="0"/>
              <a:t>Наследование является транзитивным</a:t>
            </a:r>
            <a:endParaRPr kumimoji="0" lang="ru-RU" b="1" i="0" u="none" strike="noStrike" cap="none" normalizeH="0" baseline="0" dirty="0" smtClean="0">
              <a:ln>
                <a:noFill/>
              </a:ln>
              <a:solidFill>
                <a:srgbClr val="17365D"/>
              </a:solidFill>
              <a:effectLst/>
              <a:latin typeface="+mn-lt"/>
              <a:cs typeface="Times New Roman" pitchFamily="18" charset="0"/>
            </a:endParaRPr>
          </a:p>
        </p:txBody>
      </p:sp>
      <p:sp>
        <p:nvSpPr>
          <p:cNvPr id="20" name="Rounded Rectangle 19"/>
          <p:cNvSpPr/>
          <p:nvPr/>
        </p:nvSpPr>
        <p:spPr bwMode="auto">
          <a:xfrm>
            <a:off x="6324600" y="1676400"/>
            <a:ext cx="2514600" cy="457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smtClean="0"/>
              <a:t>Производные классы</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Иерархия наследования .NET Framework</a:t>
            </a:r>
            <a:endParaRPr lang="ru-RU" dirty="0"/>
          </a:p>
        </p:txBody>
      </p:sp>
      <p:pic>
        <p:nvPicPr>
          <p:cNvPr id="8" name="Content Placeholder 3"/>
          <p:cNvPicPr>
            <a:picLocks noGrp="1" noChangeAspect="1"/>
          </p:cNvPicPr>
          <p:nvPr>
            <p:ph sz="quarter" idx="10"/>
          </p:nvPr>
        </p:nvPicPr>
        <p:blipFill rotWithShape="1">
          <a:blip r:embed="rId2"/>
          <a:srcRect l="1" t="-11804" r="-2944" b="1145"/>
          <a:stretch/>
        </p:blipFill>
        <p:spPr>
          <a:xfrm>
            <a:off x="381000" y="-152400"/>
            <a:ext cx="8361082" cy="6723528"/>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Иерархия наследования .NET Framework</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38200"/>
            <a:ext cx="7625500" cy="4850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Скругленный прямоугольник 3"/>
          <p:cNvSpPr/>
          <p:nvPr/>
        </p:nvSpPr>
        <p:spPr bwMode="auto">
          <a:xfrm>
            <a:off x="152400" y="5562600"/>
            <a:ext cx="8839200"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dirty="0"/>
              <a:t>Класс Object </a:t>
            </a:r>
            <a:r>
              <a:rPr lang="en-US" dirty="0" err="1"/>
              <a:t>обеспечивает</a:t>
            </a:r>
            <a:r>
              <a:rPr lang="en-US" dirty="0"/>
              <a:t> </a:t>
            </a:r>
            <a:r>
              <a:rPr lang="en-US" dirty="0" err="1"/>
              <a:t>полезную</a:t>
            </a:r>
            <a:r>
              <a:rPr lang="en-US" dirty="0"/>
              <a:t> для всех типов </a:t>
            </a:r>
            <a:r>
              <a:rPr lang="en-US" dirty="0" err="1"/>
              <a:t>функциональность</a:t>
            </a:r>
            <a:r>
              <a:rPr lang="en-US" dirty="0"/>
              <a:t>, </a:t>
            </a:r>
            <a:r>
              <a:rPr lang="en-US" dirty="0" err="1"/>
              <a:t>например</a:t>
            </a:r>
            <a:r>
              <a:rPr lang="en-US" dirty="0"/>
              <a:t>, с помощью </a:t>
            </a:r>
            <a:r>
              <a:rPr lang="en-US" dirty="0" err="1"/>
              <a:t>методов</a:t>
            </a:r>
            <a:r>
              <a:rPr lang="en-US" dirty="0"/>
              <a:t> </a:t>
            </a:r>
            <a:r>
              <a:rPr lang="en-US" dirty="0" err="1"/>
              <a:t>ToString</a:t>
            </a:r>
            <a:r>
              <a:rPr lang="en-US" dirty="0"/>
              <a:t> и Equals</a:t>
            </a:r>
            <a:endParaRPr lang="ru-RU" dirty="0" smtClean="0"/>
          </a:p>
        </p:txBody>
      </p:sp>
    </p:spTree>
    <p:extLst>
      <p:ext uri="{BB962C8B-B14F-4D97-AF65-F5344CB8AC3E}">
        <p14:creationId xmlns:p14="http://schemas.microsoft.com/office/powerpoint/2010/main" val="1588200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Присваивание и ссылка на классы в иерархии наследования</a:t>
            </a:r>
            <a:endParaRPr lang="ru-RU"/>
          </a:p>
        </p:txBody>
      </p:sp>
      <p:sp>
        <p:nvSpPr>
          <p:cNvPr id="4" name="Flowchart: Document 3"/>
          <p:cNvSpPr/>
          <p:nvPr/>
        </p:nvSpPr>
        <p:spPr bwMode="auto">
          <a:xfrm>
            <a:off x="304800" y="762000"/>
            <a:ext cx="1828800" cy="1447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class Employee</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a:t>
            </a:r>
          </a:p>
        </p:txBody>
      </p:sp>
      <p:sp>
        <p:nvSpPr>
          <p:cNvPr id="5" name="Flowchart: Document 4"/>
          <p:cNvSpPr/>
          <p:nvPr/>
        </p:nvSpPr>
        <p:spPr bwMode="auto">
          <a:xfrm>
            <a:off x="1981200" y="990600"/>
            <a:ext cx="3124200" cy="1371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class Manager : Employee</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a:t>
            </a:r>
          </a:p>
        </p:txBody>
      </p:sp>
      <p:sp>
        <p:nvSpPr>
          <p:cNvPr id="7" name="Flowchart: Document 6"/>
          <p:cNvSpPr/>
          <p:nvPr/>
        </p:nvSpPr>
        <p:spPr bwMode="auto">
          <a:xfrm>
            <a:off x="4800600" y="1143000"/>
            <a:ext cx="3581400" cy="1371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ManualWorker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p>
        </p:txBody>
      </p:sp>
      <p:sp>
        <p:nvSpPr>
          <p:cNvPr id="8" name="Flowchart: Document 7"/>
          <p:cNvSpPr/>
          <p:nvPr/>
        </p:nvSpPr>
        <p:spPr bwMode="auto">
          <a:xfrm>
            <a:off x="304800" y="2514600"/>
            <a:ext cx="7467600" cy="1447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 Manager constructor expects a name and a grade</a:t>
            </a:r>
          </a:p>
          <a:p>
            <a:r>
              <a:rPr lang="ru-RU" sz="1600" smtClean="0">
                <a:latin typeface="Consolas" pitchFamily="49" charset="0"/>
                <a:cs typeface="Consolas" pitchFamily="49" charset="0"/>
              </a:rPr>
              <a:t>Manager myManager = new Manager("Fred", "VP");</a:t>
            </a:r>
          </a:p>
          <a:p>
            <a:r>
              <a:rPr lang="ru-RU" b="1" smtClean="0">
                <a:latin typeface="Consolas" pitchFamily="49" charset="0"/>
                <a:cs typeface="Consolas" pitchFamily="49" charset="0"/>
              </a:rPr>
              <a:t>ManualWorker myWorker = myManager</a:t>
            </a:r>
            <a:r>
              <a:rPr lang="ru-RU" sz="1600" smtClean="0">
                <a:latin typeface="Consolas" pitchFamily="49" charset="0"/>
                <a:cs typeface="Consolas" pitchFamily="49" charset="0"/>
              </a:rPr>
              <a:t>; </a:t>
            </a:r>
            <a:endParaRPr lang="ru-RU" sz="1600">
              <a:latin typeface="Consolas" pitchFamily="49" charset="0"/>
              <a:cs typeface="Consolas" pitchFamily="49" charset="0"/>
            </a:endParaRPr>
          </a:p>
        </p:txBody>
      </p:sp>
      <p:sp>
        <p:nvSpPr>
          <p:cNvPr id="9" name="Explosion 1 8"/>
          <p:cNvSpPr/>
          <p:nvPr/>
        </p:nvSpPr>
        <p:spPr bwMode="auto">
          <a:xfrm>
            <a:off x="6560593" y="2209800"/>
            <a:ext cx="1752600" cy="1524000"/>
          </a:xfrm>
          <a:prstGeom prst="irregularSeal1">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smtClean="0"/>
              <a:t>CTE</a:t>
            </a:r>
          </a:p>
        </p:txBody>
      </p:sp>
      <p:sp>
        <p:nvSpPr>
          <p:cNvPr id="10" name="Flowchart: Document 9"/>
          <p:cNvSpPr/>
          <p:nvPr/>
        </p:nvSpPr>
        <p:spPr bwMode="auto">
          <a:xfrm>
            <a:off x="304800" y="3987421"/>
            <a:ext cx="7467600" cy="1447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myManager</a:t>
            </a:r>
            <a:r>
              <a:rPr lang="ru-RU" sz="1600" dirty="0" smtClean="0">
                <a:latin typeface="Consolas" pitchFamily="49" charset="0"/>
                <a:cs typeface="Consolas" pitchFamily="49" charset="0"/>
              </a:rPr>
              <a:t> = new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a:t>
            </a:r>
            <a:r>
              <a:rPr lang="ru-RU" sz="1600" dirty="0" err="1" smtClean="0">
                <a:latin typeface="Consolas" pitchFamily="49" charset="0"/>
                <a:cs typeface="Consolas" pitchFamily="49" charset="0"/>
              </a:rPr>
              <a:t>Fred</a:t>
            </a:r>
            <a:r>
              <a:rPr lang="ru-RU" sz="1600" dirty="0" smtClean="0">
                <a:latin typeface="Consolas" pitchFamily="49" charset="0"/>
                <a:cs typeface="Consolas" pitchFamily="49" charset="0"/>
              </a:rPr>
              <a:t>", "VP");</a:t>
            </a:r>
          </a:p>
          <a:p>
            <a:r>
              <a:rPr lang="ru-RU" b="1" dirty="0" err="1" smtClean="0">
                <a:latin typeface="Consolas" pitchFamily="49" charset="0"/>
                <a:cs typeface="Consolas" pitchFamily="49" charset="0"/>
              </a:rPr>
              <a:t>Employee</a:t>
            </a:r>
            <a:r>
              <a:rPr lang="ru-RU" b="1" dirty="0" smtClean="0">
                <a:latin typeface="Consolas" pitchFamily="49" charset="0"/>
                <a:cs typeface="Consolas" pitchFamily="49" charset="0"/>
              </a:rPr>
              <a:t> </a:t>
            </a:r>
            <a:r>
              <a:rPr lang="ru-RU" b="1" dirty="0" err="1" smtClean="0">
                <a:latin typeface="Consolas" pitchFamily="49" charset="0"/>
                <a:cs typeface="Consolas" pitchFamily="49" charset="0"/>
              </a:rPr>
              <a:t>myEmployee</a:t>
            </a:r>
            <a:r>
              <a:rPr lang="ru-RU" b="1" dirty="0" smtClean="0">
                <a:latin typeface="Consolas" pitchFamily="49" charset="0"/>
                <a:cs typeface="Consolas" pitchFamily="49" charset="0"/>
              </a:rPr>
              <a:t> = </a:t>
            </a:r>
            <a:r>
              <a:rPr lang="ru-RU" b="1" dirty="0" err="1" smtClean="0">
                <a:latin typeface="Consolas" pitchFamily="49" charset="0"/>
                <a:cs typeface="Consolas" pitchFamily="49" charset="0"/>
              </a:rPr>
              <a:t>myManager</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legal</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is</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the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base</a:t>
            </a:r>
            <a:r>
              <a:rPr lang="ru-RU" sz="1600" dirty="0" smtClean="0">
                <a:latin typeface="Consolas" pitchFamily="49" charset="0"/>
                <a:cs typeface="Consolas" pitchFamily="49" charset="0"/>
              </a:rPr>
              <a:t> class </a:t>
            </a:r>
            <a:r>
              <a:rPr lang="ru-RU" sz="1600" dirty="0" err="1" smtClean="0">
                <a:latin typeface="Consolas" pitchFamily="49" charset="0"/>
                <a:cs typeface="Consolas" pitchFamily="49" charset="0"/>
              </a:rPr>
              <a:t>of</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Manager</a:t>
            </a:r>
            <a:endParaRPr lang="ru-RU" sz="1600" dirty="0">
              <a:latin typeface="Consolas" pitchFamily="49" charset="0"/>
              <a:cs typeface="Consolas" pitchFamily="49" charset="0"/>
            </a:endParaRPr>
          </a:p>
        </p:txBody>
      </p:sp>
      <p:sp>
        <p:nvSpPr>
          <p:cNvPr id="11" name="Rounded Rectangle 10"/>
          <p:cNvSpPr/>
          <p:nvPr/>
        </p:nvSpPr>
        <p:spPr bwMode="auto">
          <a:xfrm>
            <a:off x="304800" y="5435222"/>
            <a:ext cx="8610600" cy="88937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Можно ссылаться на объект другого типа до тех пор, пока этот тип является классом, находящимся выше в иерархии наследования</a:t>
            </a:r>
          </a:p>
        </p:txBody>
      </p:sp>
    </p:spTree>
    <p:extLst>
      <p:ext uri="{BB962C8B-B14F-4D97-AF65-F5344CB8AC3E}">
        <p14:creationId xmlns:p14="http://schemas.microsoft.com/office/powerpoint/2010/main" val="115882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Присваивание и ссылка на классы в иерархии наследования</a:t>
            </a:r>
            <a:endParaRPr lang="ru-RU"/>
          </a:p>
        </p:txBody>
      </p:sp>
      <p:sp>
        <p:nvSpPr>
          <p:cNvPr id="4" name="Flowchart: Document 3"/>
          <p:cNvSpPr/>
          <p:nvPr/>
        </p:nvSpPr>
        <p:spPr bwMode="auto">
          <a:xfrm>
            <a:off x="329822" y="762000"/>
            <a:ext cx="7543800" cy="3505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Manager myManager = new Manager("Fred", "VP");</a:t>
            </a:r>
          </a:p>
          <a:p>
            <a:r>
              <a:rPr lang="ru-RU" sz="1600" dirty="0" smtClean="0">
                <a:latin typeface="Consolas" pitchFamily="49" charset="0"/>
                <a:cs typeface="Consolas" pitchFamily="49" charset="0"/>
              </a:rPr>
              <a:t>Employee myEmployee = myManager; // myEmployee refers to a Manager</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Manager myManagerAgain = myEmployee </a:t>
            </a:r>
            <a:r>
              <a:rPr lang="ru-RU" b="1" dirty="0" smtClean="0">
                <a:latin typeface="Consolas" pitchFamily="49" charset="0"/>
                <a:cs typeface="Consolas" pitchFamily="49" charset="0"/>
              </a:rPr>
              <a:t>as</a:t>
            </a:r>
            <a:r>
              <a:rPr lang="ru-RU" sz="1600" dirty="0" smtClean="0">
                <a:latin typeface="Consolas" pitchFamily="49" charset="0"/>
                <a:cs typeface="Consolas" pitchFamily="49" charset="0"/>
              </a:rPr>
              <a:t> Manager;</a:t>
            </a:r>
          </a:p>
          <a:p>
            <a:r>
              <a:rPr lang="ru-RU" sz="1600" dirty="0" smtClean="0">
                <a:latin typeface="Consolas" pitchFamily="49" charset="0"/>
                <a:cs typeface="Consolas" pitchFamily="49" charset="0"/>
              </a:rPr>
              <a:t>// OK - myEmployee is a Manager</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ManualWorker myWorker = new ManualWorker("Bert");</a:t>
            </a:r>
          </a:p>
          <a:p>
            <a:r>
              <a:rPr lang="ru-RU" sz="1600" dirty="0" smtClean="0">
                <a:latin typeface="Consolas" pitchFamily="49" charset="0"/>
                <a:cs typeface="Consolas" pitchFamily="49" charset="0"/>
              </a:rPr>
              <a:t>myEmployee = myWorker; // myEmployee now refers to a ManualWorker</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myManagerAgain = myEmployee </a:t>
            </a:r>
            <a:r>
              <a:rPr lang="ru-RU" b="1" dirty="0" smtClean="0">
                <a:latin typeface="Consolas" pitchFamily="49" charset="0"/>
                <a:cs typeface="Consolas" pitchFamily="49" charset="0"/>
              </a:rPr>
              <a:t>as</a:t>
            </a:r>
            <a:r>
              <a:rPr lang="ru-RU" sz="1600" dirty="0" smtClean="0">
                <a:latin typeface="Consolas" pitchFamily="49" charset="0"/>
                <a:cs typeface="Consolas" pitchFamily="49" charset="0"/>
              </a:rPr>
              <a:t> Manager;</a:t>
            </a:r>
          </a:p>
          <a:p>
            <a:r>
              <a:rPr lang="ru-RU" sz="1600" dirty="0" smtClean="0">
                <a:latin typeface="Consolas" pitchFamily="49" charset="0"/>
                <a:cs typeface="Consolas" pitchFamily="49" charset="0"/>
              </a:rPr>
              <a:t>// returns null - myEmployee is a ManualWorker</a:t>
            </a:r>
          </a:p>
        </p:txBody>
      </p:sp>
      <p:sp>
        <p:nvSpPr>
          <p:cNvPr id="5" name="Rounded Rectangle 4"/>
          <p:cNvSpPr/>
          <p:nvPr/>
        </p:nvSpPr>
        <p:spPr bwMode="auto">
          <a:xfrm>
            <a:off x="304800" y="4191000"/>
            <a:ext cx="8610600"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Операция </a:t>
            </a:r>
            <a:r>
              <a:rPr lang="ru-RU" b="1" dirty="0" smtClean="0"/>
              <a:t>as</a:t>
            </a:r>
            <a:r>
              <a:rPr lang="ru-RU" dirty="0" smtClean="0"/>
              <a:t> проверяет, является ли объект ссылкой на указанный тип и, если это так, возвращает новую ссылку, используя этот тип, в противном случае возвращает null</a:t>
            </a:r>
          </a:p>
        </p:txBody>
      </p:sp>
      <p:sp>
        <p:nvSpPr>
          <p:cNvPr id="6" name="Rounded Rectangle 5"/>
          <p:cNvSpPr/>
          <p:nvPr/>
        </p:nvSpPr>
        <p:spPr bwMode="auto">
          <a:xfrm>
            <a:off x="304800" y="5257800"/>
            <a:ext cx="8610600"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Операция </a:t>
            </a:r>
            <a:r>
              <a:rPr lang="ru-RU" b="1" dirty="0" smtClean="0"/>
              <a:t>is</a:t>
            </a:r>
            <a:r>
              <a:rPr lang="ru-RU" dirty="0" smtClean="0"/>
              <a:t> проверяет, является ли объект ссылкой на указанный тип и возвращает true, если это так и false в противном случае</a:t>
            </a:r>
          </a:p>
        </p:txBody>
      </p:sp>
    </p:spTree>
    <p:extLst>
      <p:ext uri="{BB962C8B-B14F-4D97-AF65-F5344CB8AC3E}">
        <p14:creationId xmlns:p14="http://schemas.microsoft.com/office/powerpoint/2010/main" val="3231185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Вызов методов и конструкторов базового класса</a:t>
            </a:r>
            <a:endParaRPr lang="ru-RU"/>
          </a:p>
        </p:txBody>
      </p:sp>
      <p:sp>
        <p:nvSpPr>
          <p:cNvPr id="5" name="Flowchart: Document 4"/>
          <p:cNvSpPr/>
          <p:nvPr/>
        </p:nvSpPr>
        <p:spPr bwMode="auto">
          <a:xfrm>
            <a:off x="304800" y="762000"/>
            <a:ext cx="6629400" cy="5181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500" dirty="0" smtClean="0">
              <a:latin typeface="Consolas" pitchFamily="49" charset="0"/>
              <a:cs typeface="Consolas" pitchFamily="49" charset="0"/>
            </a:endParaRPr>
          </a:p>
          <a:p>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class </a:t>
            </a:r>
            <a:r>
              <a:rPr lang="ru-RU" sz="1500" b="1" dirty="0" smtClean="0">
                <a:latin typeface="Consolas" pitchFamily="49" charset="0"/>
                <a:cs typeface="Consolas" pitchFamily="49" charset="0"/>
              </a:rPr>
              <a:t>Employee</a:t>
            </a: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protected string empName;</a:t>
            </a:r>
          </a:p>
          <a:p>
            <a:r>
              <a:rPr lang="ru-RU" sz="1500" dirty="0" smtClean="0">
                <a:latin typeface="Consolas" pitchFamily="49" charset="0"/>
                <a:cs typeface="Consolas" pitchFamily="49" charset="0"/>
              </a:rPr>
              <a:t>    public </a:t>
            </a:r>
            <a:r>
              <a:rPr lang="ru-RU" sz="1500" b="1" dirty="0" smtClean="0">
                <a:latin typeface="Consolas" pitchFamily="49" charset="0"/>
                <a:cs typeface="Consolas" pitchFamily="49" charset="0"/>
              </a:rPr>
              <a:t>Employee</a:t>
            </a:r>
            <a:r>
              <a:rPr lang="ru-RU" sz="1500" dirty="0" smtClean="0">
                <a:latin typeface="Consolas" pitchFamily="49" charset="0"/>
                <a:cs typeface="Consolas" pitchFamily="49" charset="0"/>
              </a:rPr>
              <a:t>(string name)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this.empName = name;</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class </a:t>
            </a:r>
            <a:r>
              <a:rPr lang="ru-RU" sz="1500" dirty="0" err="1" smtClean="0">
                <a:latin typeface="Consolas" pitchFamily="49" charset="0"/>
                <a:cs typeface="Consolas" pitchFamily="49" charset="0"/>
              </a:rPr>
              <a:t>Manager</a:t>
            </a:r>
            <a:r>
              <a:rPr lang="ru-RU" sz="1500" dirty="0" smtClean="0">
                <a:latin typeface="Consolas" pitchFamily="49" charset="0"/>
                <a:cs typeface="Consolas" pitchFamily="49" charset="0"/>
              </a:rPr>
              <a:t> : </a:t>
            </a:r>
            <a:r>
              <a:rPr lang="ru-RU" sz="1500" dirty="0" err="1" smtClean="0">
                <a:latin typeface="Consolas" pitchFamily="49" charset="0"/>
                <a:cs typeface="Consolas" pitchFamily="49" charset="0"/>
              </a:rPr>
              <a:t>Employee</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protected string </a:t>
            </a:r>
            <a:r>
              <a:rPr lang="ru-RU" sz="1500" dirty="0" err="1" smtClean="0">
                <a:latin typeface="Consolas" pitchFamily="49" charset="0"/>
                <a:cs typeface="Consolas" pitchFamily="49" charset="0"/>
              </a:rPr>
              <a:t>empGrade</a:t>
            </a:r>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public </a:t>
            </a:r>
            <a:r>
              <a:rPr lang="ru-RU" sz="1500" dirty="0" err="1" smtClean="0">
                <a:latin typeface="Consolas" pitchFamily="49" charset="0"/>
                <a:cs typeface="Consolas" pitchFamily="49" charset="0"/>
              </a:rPr>
              <a:t>Manager</a:t>
            </a:r>
            <a:r>
              <a:rPr lang="ru-RU" sz="1500" dirty="0" smtClean="0">
                <a:latin typeface="Consolas" pitchFamily="49" charset="0"/>
                <a:cs typeface="Consolas" pitchFamily="49" charset="0"/>
              </a:rPr>
              <a:t>(string name, string </a:t>
            </a:r>
            <a:r>
              <a:rPr lang="ru-RU" sz="1500" dirty="0" err="1" smtClean="0">
                <a:latin typeface="Consolas" pitchFamily="49" charset="0"/>
                <a:cs typeface="Consolas" pitchFamily="49" charset="0"/>
              </a:rPr>
              <a:t>grade</a:t>
            </a:r>
            <a:r>
              <a:rPr lang="ru-RU" sz="1500" dirty="0" smtClean="0">
                <a:latin typeface="Consolas" pitchFamily="49" charset="0"/>
                <a:cs typeface="Consolas" pitchFamily="49" charset="0"/>
              </a:rPr>
              <a:t>) : </a:t>
            </a:r>
            <a:r>
              <a:rPr lang="ru-RU" sz="1600" b="1" dirty="0" err="1" smtClean="0">
                <a:latin typeface="Consolas" pitchFamily="49" charset="0"/>
                <a:cs typeface="Consolas" pitchFamily="49" charset="0"/>
              </a:rPr>
              <a:t>base</a:t>
            </a:r>
            <a:r>
              <a:rPr lang="ru-RU" sz="1600" b="1" dirty="0" smtClean="0">
                <a:latin typeface="Consolas" pitchFamily="49" charset="0"/>
                <a:cs typeface="Consolas" pitchFamily="49" charset="0"/>
              </a:rPr>
              <a:t>(name)</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a:t>
            </a:r>
            <a:r>
              <a:rPr lang="ru-RU" sz="1500" dirty="0" err="1" smtClean="0">
                <a:latin typeface="Consolas" pitchFamily="49" charset="0"/>
                <a:cs typeface="Consolas" pitchFamily="49" charset="0"/>
              </a:rPr>
              <a:t>this.empGrade</a:t>
            </a:r>
            <a:r>
              <a:rPr lang="ru-RU" sz="1500" dirty="0" smtClean="0">
                <a:latin typeface="Consolas" pitchFamily="49" charset="0"/>
                <a:cs typeface="Consolas" pitchFamily="49" charset="0"/>
              </a:rPr>
              <a:t> = </a:t>
            </a:r>
            <a:r>
              <a:rPr lang="ru-RU" sz="1500" dirty="0" err="1" smtClean="0">
                <a:latin typeface="Consolas" pitchFamily="49" charset="0"/>
                <a:cs typeface="Consolas" pitchFamily="49" charset="0"/>
              </a:rPr>
              <a:t>grade</a:t>
            </a:r>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a:t>
            </a:r>
          </a:p>
        </p:txBody>
      </p:sp>
      <p:sp>
        <p:nvSpPr>
          <p:cNvPr id="4" name="Rounded Rectangle 3"/>
          <p:cNvSpPr/>
          <p:nvPr/>
        </p:nvSpPr>
        <p:spPr bwMode="auto">
          <a:xfrm>
            <a:off x="304801" y="5638800"/>
            <a:ext cx="8534400" cy="7620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Хорошей практикой для конструктора производного класса является вызов конструктора базового класса как части инициализации</a:t>
            </a:r>
          </a:p>
        </p:txBody>
      </p:sp>
      <p:sp>
        <p:nvSpPr>
          <p:cNvPr id="7" name="Rounded Rectangle 6"/>
          <p:cNvSpPr/>
          <p:nvPr/>
        </p:nvSpPr>
        <p:spPr bwMode="auto">
          <a:xfrm>
            <a:off x="5562600" y="4572000"/>
            <a:ext cx="3276600"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Вызывается </a:t>
            </a:r>
            <a:r>
              <a:rPr lang="ru-RU" dirty="0" smtClean="0">
                <a:latin typeface="Consolas" pitchFamily="49" charset="0"/>
                <a:cs typeface="Consolas" pitchFamily="49" charset="0"/>
              </a:rPr>
              <a:t>Employee(name)</a:t>
            </a:r>
            <a:r>
              <a:rPr lang="ru-RU" dirty="0" smtClean="0"/>
              <a:t> </a:t>
            </a:r>
          </a:p>
        </p:txBody>
      </p:sp>
      <p:pic>
        <p:nvPicPr>
          <p:cNvPr id="8"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2080265">
            <a:off x="6023857" y="4330171"/>
            <a:ext cx="1231707" cy="254335"/>
          </a:xfrm>
          <a:prstGeom prst="rect">
            <a:avLst/>
          </a:prstGeom>
          <a:noFill/>
          <a:ln w="9525">
            <a:noFill/>
            <a:miter lim="800000"/>
            <a:headEnd/>
            <a:tailEnd/>
          </a:ln>
        </p:spPr>
      </p:pic>
      <p:sp>
        <p:nvSpPr>
          <p:cNvPr id="9" name="Rounded Rectangle 8"/>
          <p:cNvSpPr/>
          <p:nvPr/>
        </p:nvSpPr>
        <p:spPr bwMode="auto">
          <a:xfrm>
            <a:off x="5543834" y="762000"/>
            <a:ext cx="3276600"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Конструктор базового класса</a:t>
            </a:r>
          </a:p>
        </p:txBody>
      </p:sp>
      <p:pic>
        <p:nvPicPr>
          <p:cNvPr id="10"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628400">
            <a:off x="3861137" y="1299871"/>
            <a:ext cx="1845814" cy="2850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bwMode="auto">
          <a:xfrm>
            <a:off x="304800" y="3429000"/>
            <a:ext cx="6629400" cy="2438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Manager : Employee</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public Manager(string name, string grade) : </a:t>
            </a:r>
            <a:r>
              <a:rPr lang="ru-RU" sz="1600" b="1" dirty="0" smtClean="0">
                <a:latin typeface="Consolas" pitchFamily="49" charset="0"/>
                <a:cs typeface="Consolas" pitchFamily="49" charset="0"/>
              </a:rPr>
              <a:t>base()</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2" name="Title 1"/>
          <p:cNvSpPr>
            <a:spLocks noGrp="1"/>
          </p:cNvSpPr>
          <p:nvPr>
            <p:ph type="title"/>
          </p:nvPr>
        </p:nvSpPr>
        <p:spPr/>
        <p:txBody>
          <a:bodyPr/>
          <a:lstStyle/>
          <a:p>
            <a:r>
              <a:rPr lang="ru-RU" smtClean="0"/>
              <a:t>Вызов методов и конструкторов базового класса</a:t>
            </a:r>
            <a:endParaRPr lang="ru-RU"/>
          </a:p>
        </p:txBody>
      </p:sp>
      <p:sp>
        <p:nvSpPr>
          <p:cNvPr id="4" name="Flowchart: Document 3"/>
          <p:cNvSpPr/>
          <p:nvPr/>
        </p:nvSpPr>
        <p:spPr bwMode="auto">
          <a:xfrm>
            <a:off x="304800" y="838200"/>
            <a:ext cx="5257800" cy="2438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public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(string name, string </a:t>
            </a:r>
            <a:r>
              <a:rPr lang="ru-RU" sz="1600" dirty="0" err="1" smtClean="0">
                <a:latin typeface="Consolas" pitchFamily="49" charset="0"/>
                <a:cs typeface="Consolas" pitchFamily="49" charset="0"/>
              </a:rPr>
              <a:t>grade</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p:txBody>
      </p:sp>
      <p:sp>
        <p:nvSpPr>
          <p:cNvPr id="8" name="Rounded Rectangle 7"/>
          <p:cNvSpPr/>
          <p:nvPr/>
        </p:nvSpPr>
        <p:spPr bwMode="auto">
          <a:xfrm>
            <a:off x="304800" y="5429536"/>
            <a:ext cx="8534400" cy="112176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Если в конструкторе производного класса нет явного вызова конструктора базового класса, перед выполнением кода компилятор пытается вставить в конструктор производного класса вызов конструктора по умолчанию базового класса</a:t>
            </a:r>
          </a:p>
        </p:txBody>
      </p:sp>
      <p:pic>
        <p:nvPicPr>
          <p:cNvPr id="9"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983778" flipV="1">
            <a:off x="2384735" y="3006097"/>
            <a:ext cx="2469532" cy="367379"/>
          </a:xfrm>
          <a:prstGeom prst="rect">
            <a:avLst/>
          </a:prstGeom>
          <a:noFill/>
          <a:ln w="9525">
            <a:noFill/>
            <a:miter lim="800000"/>
            <a:headEnd/>
            <a:tailEnd/>
          </a:ln>
        </p:spPr>
      </p:pic>
      <p:sp>
        <p:nvSpPr>
          <p:cNvPr id="12" name="Rounded Rectangle 6"/>
          <p:cNvSpPr/>
          <p:nvPr/>
        </p:nvSpPr>
        <p:spPr bwMode="auto">
          <a:xfrm>
            <a:off x="3048000" y="2743200"/>
            <a:ext cx="1828800"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smtClean="0"/>
              <a:t>Компилятор С#</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Переопределение и сокрытие методов</a:t>
            </a:r>
            <a:endParaRPr lang="ru-RU" dirty="0"/>
          </a:p>
        </p:txBody>
      </p:sp>
      <p:sp>
        <p:nvSpPr>
          <p:cNvPr id="5" name="Flowchart: Document 4"/>
          <p:cNvSpPr/>
          <p:nvPr/>
        </p:nvSpPr>
        <p:spPr bwMode="auto">
          <a:xfrm>
            <a:off x="304800" y="762000"/>
            <a:ext cx="6096000" cy="5181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protected</a:t>
            </a:r>
            <a:r>
              <a:rPr lang="ru-RU" sz="1600" dirty="0" smtClean="0">
                <a:latin typeface="Consolas" pitchFamily="49" charset="0"/>
                <a:cs typeface="Consolas" pitchFamily="49" charset="0"/>
              </a:rPr>
              <a:t> void DoWork()</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public</a:t>
            </a:r>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new</a:t>
            </a:r>
            <a:r>
              <a:rPr lang="ru-RU" sz="1600" dirty="0" smtClean="0">
                <a:latin typeface="Consolas" pitchFamily="49" charset="0"/>
                <a:cs typeface="Consolas" pitchFamily="49" charset="0"/>
              </a:rPr>
              <a:t> void DoWork()</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Hide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the</a:t>
            </a:r>
            <a:r>
              <a:rPr lang="ru-RU" sz="1600" dirty="0" smtClean="0">
                <a:latin typeface="Consolas" pitchFamily="49" charset="0"/>
                <a:cs typeface="Consolas" pitchFamily="49" charset="0"/>
              </a:rPr>
              <a:t> DoWork method in </a:t>
            </a:r>
            <a:r>
              <a:rPr lang="ru-RU" sz="1600" dirty="0" err="1" smtClean="0">
                <a:latin typeface="Consolas" pitchFamily="49" charset="0"/>
                <a:cs typeface="Consolas" pitchFamily="49" charset="0"/>
              </a:rPr>
              <a:t>the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base</a:t>
            </a:r>
            <a:r>
              <a:rPr lang="ru-RU" sz="1600" dirty="0" smtClean="0">
                <a:latin typeface="Consolas" pitchFamily="49" charset="0"/>
                <a:cs typeface="Consolas" pitchFamily="49" charset="0"/>
              </a:rPr>
              <a:t> class</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4" name="Rounded Rectangle 3"/>
          <p:cNvSpPr/>
          <p:nvPr/>
        </p:nvSpPr>
        <p:spPr bwMode="auto">
          <a:xfrm>
            <a:off x="5097439" y="762000"/>
            <a:ext cx="3810000" cy="1219200"/>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just" defTabSz="457200">
              <a:lnSpc>
                <a:spcPct val="90000"/>
              </a:lnSpc>
              <a:tabLst>
                <a:tab pos="457200" algn="l"/>
              </a:tabLst>
            </a:pPr>
            <a:r>
              <a:rPr lang="ru-RU" b="1" dirty="0" smtClean="0"/>
              <a:t>Сокрытие</a:t>
            </a:r>
            <a:r>
              <a:rPr lang="ru-RU" dirty="0" smtClean="0"/>
              <a:t>:  </a:t>
            </a:r>
          </a:p>
          <a:p>
            <a:pPr defTabSz="457200">
              <a:lnSpc>
                <a:spcPct val="90000"/>
              </a:lnSpc>
              <a:tabLst>
                <a:tab pos="457200" algn="l"/>
              </a:tabLst>
            </a:pPr>
            <a:r>
              <a:rPr lang="ru-RU" dirty="0" smtClean="0"/>
              <a:t>замена функциональности базового класса новым поведением (возможно, ошибка)</a:t>
            </a:r>
            <a:endParaRPr lang="ru-RU" dirty="0" smtClean="0">
              <a:latin typeface="Consolas" pitchFamily="49" charset="0"/>
              <a:cs typeface="Consolas" pitchFamily="49" charset="0"/>
            </a:endParaRPr>
          </a:p>
        </p:txBody>
      </p:sp>
      <p:sp>
        <p:nvSpPr>
          <p:cNvPr id="6" name="Rounded Rectangle 5"/>
          <p:cNvSpPr/>
          <p:nvPr/>
        </p:nvSpPr>
        <p:spPr bwMode="auto">
          <a:xfrm>
            <a:off x="5097439" y="2133600"/>
            <a:ext cx="3802039" cy="1066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smtClean="0"/>
              <a:t>Для указания намеренного действия используется ключевое слово new </a:t>
            </a:r>
            <a:endParaRPr lang="ru-RU" dirty="0" smtClean="0">
              <a:latin typeface="Consolas" pitchFamily="49" charset="0"/>
              <a:cs typeface="Consolas" pitchFamily="49" charset="0"/>
            </a:endParaRPr>
          </a:p>
        </p:txBody>
      </p:sp>
      <p:pic>
        <p:nvPicPr>
          <p:cNvPr id="7"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276256" flipV="1">
            <a:off x="2055157" y="2940594"/>
            <a:ext cx="3748498" cy="301832"/>
          </a:xfrm>
          <a:prstGeom prst="rect">
            <a:avLst/>
          </a:prstGeom>
          <a:noFill/>
          <a:ln w="9525">
            <a:noFill/>
            <a:miter lim="800000"/>
            <a:headEnd/>
            <a:tailEnd/>
          </a:ln>
        </p:spPr>
      </p:pic>
    </p:spTree>
    <p:extLst>
      <p:ext uri="{BB962C8B-B14F-4D97-AF65-F5344CB8AC3E}">
        <p14:creationId xmlns:p14="http://schemas.microsoft.com/office/powerpoint/2010/main" val="3195410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Переопределение и сокрытие методов</a:t>
            </a:r>
            <a:endParaRPr lang="ru-RU"/>
          </a:p>
        </p:txBody>
      </p:sp>
      <p:sp>
        <p:nvSpPr>
          <p:cNvPr id="5" name="Flowchart: Document 4"/>
          <p:cNvSpPr/>
          <p:nvPr/>
        </p:nvSpPr>
        <p:spPr bwMode="auto">
          <a:xfrm>
            <a:off x="304800" y="762000"/>
            <a:ext cx="6477000" cy="4876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smtClean="0">
                <a:latin typeface="Consolas" pitchFamily="49" charset="0"/>
                <a:cs typeface="Consolas" pitchFamily="49" charset="0"/>
              </a:rPr>
              <a:t>class Object</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public</a:t>
            </a:r>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virtual</a:t>
            </a:r>
            <a:r>
              <a:rPr lang="ru-RU" sz="1600" dirty="0" smtClean="0">
                <a:latin typeface="Consolas" pitchFamily="49" charset="0"/>
                <a:cs typeface="Consolas" pitchFamily="49" charset="0"/>
              </a:rPr>
              <a:t> string ToString()</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class Employee</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protected string empName;</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public</a:t>
            </a:r>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override</a:t>
            </a:r>
            <a:r>
              <a:rPr lang="ru-RU" sz="1600" dirty="0" smtClean="0">
                <a:latin typeface="Consolas" pitchFamily="49" charset="0"/>
                <a:cs typeface="Consolas" pitchFamily="49" charset="0"/>
              </a:rPr>
              <a:t> string ToString()</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return string.Format("Employee: {0}", empName);</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p:txBody>
      </p:sp>
      <p:sp>
        <p:nvSpPr>
          <p:cNvPr id="4" name="Rounded Rectangle 3"/>
          <p:cNvSpPr/>
          <p:nvPr/>
        </p:nvSpPr>
        <p:spPr bwMode="auto">
          <a:xfrm>
            <a:off x="4954927" y="762000"/>
            <a:ext cx="3886200" cy="1828800"/>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pPr>
            <a:r>
              <a:rPr lang="ru-RU" b="1" dirty="0" smtClean="0"/>
              <a:t>Переопределение: намеренное изменение или расширение абстрактной или виртуальной  реализации унаследованного метода, свойства, индексатора или события базового класса</a:t>
            </a:r>
            <a:endParaRPr lang="ru-RU" b="1" dirty="0" smtClean="0">
              <a:latin typeface="Consolas" pitchFamily="49" charset="0"/>
              <a:cs typeface="Consolas" pitchFamily="49" charset="0"/>
            </a:endParaRPr>
          </a:p>
        </p:txBody>
      </p:sp>
      <p:sp>
        <p:nvSpPr>
          <p:cNvPr id="6" name="Rounded Rectangle 5"/>
          <p:cNvSpPr/>
          <p:nvPr/>
        </p:nvSpPr>
        <p:spPr bwMode="auto">
          <a:xfrm>
            <a:off x="4978400" y="2819400"/>
            <a:ext cx="3865728" cy="850614"/>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smtClean="0"/>
              <a:t>Для переопределения в наследуемом классе используется ключевое слово </a:t>
            </a:r>
            <a:r>
              <a:rPr lang="ru-RU" b="1" dirty="0" err="1" smtClean="0"/>
              <a:t>override</a:t>
            </a:r>
            <a:endParaRPr lang="ru-RU" b="1" dirty="0" smtClean="0">
              <a:latin typeface="Consolas" pitchFamily="49" charset="0"/>
              <a:cs typeface="Consolas" pitchFamily="49" charset="0"/>
            </a:endParaRPr>
          </a:p>
        </p:txBody>
      </p:sp>
      <p:pic>
        <p:nvPicPr>
          <p:cNvPr id="7" name="Content Placeholder 5" descr="arrow03"/>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rot="10024354" flipV="1">
            <a:off x="2427007" y="3240087"/>
            <a:ext cx="3108006" cy="250259"/>
          </a:xfrm>
          <a:prstGeom prst="rect">
            <a:avLst/>
          </a:prstGeom>
          <a:noFill/>
          <a:ln w="9525">
            <a:noFill/>
            <a:miter lim="800000"/>
            <a:headEnd/>
            <a:tailEnd/>
          </a:ln>
        </p:spPr>
      </p:pic>
      <p:sp>
        <p:nvSpPr>
          <p:cNvPr id="8" name="Rounded Rectangle 7"/>
          <p:cNvSpPr/>
          <p:nvPr/>
        </p:nvSpPr>
        <p:spPr bwMode="auto">
          <a:xfrm>
            <a:off x="304801" y="5638800"/>
            <a:ext cx="8536326" cy="7620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Переопределить можно только члены класса, которые помечены в базовом классе как virtual, </a:t>
            </a:r>
            <a:r>
              <a:rPr lang="ru-RU" dirty="0" err="1" smtClean="0"/>
              <a:t>override</a:t>
            </a:r>
            <a:r>
              <a:rPr lang="ru-RU" dirty="0" smtClean="0"/>
              <a:t> или </a:t>
            </a:r>
            <a:r>
              <a:rPr lang="ru-RU" dirty="0" err="1" smtClean="0"/>
              <a:t>abstract</a:t>
            </a:r>
            <a:endParaRPr lang="ru-RU" dirty="0" smtClean="0">
              <a:latin typeface="Consolas" pitchFamily="49" charset="0"/>
              <a:cs typeface="Consolas" pitchFamily="49" charset="0"/>
            </a:endParaRPr>
          </a:p>
        </p:txBody>
      </p:sp>
    </p:spTree>
    <p:extLst>
      <p:ext uri="{BB962C8B-B14F-4D97-AF65-F5344CB8AC3E}">
        <p14:creationId xmlns:p14="http://schemas.microsoft.com/office/powerpoint/2010/main" val="37481075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Вызов методов и конструкторов базового класса</a:t>
            </a:r>
            <a:endParaRPr lang="ru-RU"/>
          </a:p>
        </p:txBody>
      </p:sp>
      <p:sp>
        <p:nvSpPr>
          <p:cNvPr id="4" name="Flowchart: Document 3"/>
          <p:cNvSpPr/>
          <p:nvPr/>
        </p:nvSpPr>
        <p:spPr bwMode="auto">
          <a:xfrm>
            <a:off x="304800" y="762000"/>
            <a:ext cx="5943600" cy="5105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smtClean="0">
                <a:latin typeface="Consolas" pitchFamily="49" charset="0"/>
                <a:cs typeface="Consolas" pitchFamily="49" charset="0"/>
              </a:rPr>
              <a:t>class Employee</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protected </a:t>
            </a:r>
            <a:r>
              <a:rPr lang="ru-RU" sz="1600" b="1" dirty="0" smtClean="0">
                <a:latin typeface="Consolas" pitchFamily="49" charset="0"/>
                <a:cs typeface="Consolas" pitchFamily="49" charset="0"/>
              </a:rPr>
              <a:t>virtual</a:t>
            </a:r>
            <a:r>
              <a:rPr lang="ru-RU" sz="1600" dirty="0" smtClean="0">
                <a:latin typeface="Consolas" pitchFamily="49" charset="0"/>
                <a:cs typeface="Consolas" pitchFamily="49" charset="0"/>
              </a:rPr>
              <a:t> void DoWork()</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class Manager : Employee</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protected </a:t>
            </a:r>
            <a:r>
              <a:rPr lang="ru-RU" sz="1600" b="1" dirty="0" smtClean="0">
                <a:latin typeface="Consolas" pitchFamily="49" charset="0"/>
                <a:cs typeface="Consolas" pitchFamily="49" charset="0"/>
              </a:rPr>
              <a:t>override</a:t>
            </a:r>
            <a:r>
              <a:rPr lang="ru-RU" sz="1600" dirty="0" smtClean="0">
                <a:latin typeface="Consolas" pitchFamily="49" charset="0"/>
                <a:cs typeface="Consolas" pitchFamily="49" charset="0"/>
              </a:rPr>
              <a:t> void DoWork()</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 Do processing specific to Managers</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 Call the DoWork method in the base class</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base</a:t>
            </a:r>
            <a:r>
              <a:rPr lang="ru-RU" sz="1600" dirty="0" smtClean="0">
                <a:latin typeface="Consolas" pitchFamily="49" charset="0"/>
                <a:cs typeface="Consolas" pitchFamily="49" charset="0"/>
              </a:rPr>
              <a:t>.DoWork();</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p:txBody>
      </p:sp>
      <p:sp>
        <p:nvSpPr>
          <p:cNvPr id="5" name="Rounded Rectangle 4"/>
          <p:cNvSpPr/>
          <p:nvPr/>
        </p:nvSpPr>
        <p:spPr bwMode="auto">
          <a:xfrm>
            <a:off x="304800" y="5410200"/>
            <a:ext cx="8610600"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t>Производный класс с замещенным или переопределенным методом или свойством сохраняет доступ к методу или свойству базового класса с помощью ключевого слова </a:t>
            </a:r>
            <a:r>
              <a:rPr lang="ru-RU" b="1" dirty="0" err="1"/>
              <a:t>base</a:t>
            </a:r>
            <a:endParaRPr lang="ru-RU" b="1" dirty="0" smtClean="0"/>
          </a:p>
        </p:txBody>
      </p:sp>
      <p:pic>
        <p:nvPicPr>
          <p:cNvPr id="6" name="Content Placeholder 5" descr="arrow03"/>
          <p:cNvPicPr>
            <a:picLocks noGrp="1" noChangeAspect="1" noChangeArrowheads="1"/>
          </p:cNvPicPr>
          <p:nvPr>
            <p:ph sz="quarter" idx="10"/>
          </p:nvPr>
        </p:nvPicPr>
        <p:blipFill>
          <a:blip r:embed="rId3" cstate="print">
            <a:duotone>
              <a:schemeClr val="accent1">
                <a:shade val="45000"/>
                <a:satMod val="135000"/>
              </a:schemeClr>
              <a:prstClr val="white"/>
            </a:duotone>
          </a:blip>
          <a:srcRect/>
          <a:stretch>
            <a:fillRect/>
          </a:stretch>
        </p:blipFill>
        <p:spPr bwMode="auto">
          <a:xfrm rot="11823147" flipV="1">
            <a:off x="1653255" y="5049736"/>
            <a:ext cx="3308954" cy="338222"/>
          </a:xfrm>
          <a:prstGeom prst="rect">
            <a:avLst/>
          </a:prstGeom>
          <a:noFill/>
          <a:ln w="9525">
            <a:noFill/>
            <a:miter lim="800000"/>
            <a:headEnd/>
            <a:tailEnd/>
          </a:ln>
        </p:spPr>
      </p:pic>
      <p:sp>
        <p:nvSpPr>
          <p:cNvPr id="7" name="Rounded Rectangle 6"/>
          <p:cNvSpPr/>
          <p:nvPr/>
        </p:nvSpPr>
        <p:spPr bwMode="auto">
          <a:xfrm>
            <a:off x="4610100" y="762000"/>
            <a:ext cx="4305300"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Позволяет создавать собственную функциональность в дополнение к существующей, определяемой базовым классом</a:t>
            </a:r>
          </a:p>
        </p:txBody>
      </p:sp>
    </p:spTree>
    <p:extLst>
      <p:ext uri="{BB962C8B-B14F-4D97-AF65-F5344CB8AC3E}">
        <p14:creationId xmlns:p14="http://schemas.microsoft.com/office/powerpoint/2010/main" val="2126454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Модификаторы доступа</a:t>
            </a:r>
            <a:endParaRPr lang="en-US" dirty="0"/>
          </a:p>
        </p:txBody>
      </p:sp>
      <p:pic>
        <p:nvPicPr>
          <p:cNvPr id="4" name="Picture 3"/>
          <p:cNvPicPr>
            <a:picLocks noChangeAspect="1"/>
          </p:cNvPicPr>
          <p:nvPr/>
        </p:nvPicPr>
        <p:blipFill>
          <a:blip r:embed="rId2"/>
          <a:stretch>
            <a:fillRect/>
          </a:stretch>
        </p:blipFill>
        <p:spPr>
          <a:xfrm>
            <a:off x="228600" y="685800"/>
            <a:ext cx="8285204" cy="5956300"/>
          </a:xfrm>
          <a:prstGeom prst="rect">
            <a:avLst/>
          </a:prstGeom>
        </p:spPr>
      </p:pic>
    </p:spTree>
    <p:extLst>
      <p:ext uri="{BB962C8B-B14F-4D97-AF65-F5344CB8AC3E}">
        <p14:creationId xmlns:p14="http://schemas.microsoft.com/office/powerpoint/2010/main" val="25018331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Присваивание и ссылка на классы в иерархии наследования</a:t>
            </a:r>
            <a:endParaRPr lang="ru-RU"/>
          </a:p>
        </p:txBody>
      </p:sp>
      <p:sp>
        <p:nvSpPr>
          <p:cNvPr id="5" name="Rounded Rectangle 4"/>
          <p:cNvSpPr/>
          <p:nvPr/>
        </p:nvSpPr>
        <p:spPr bwMode="auto">
          <a:xfrm>
            <a:off x="304800" y="1143000"/>
            <a:ext cx="8610600"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Доступ к конкретным членам класса определяется типом переменной ссылки на объект, а не типом объекта, на который она ссылается</a:t>
            </a:r>
          </a:p>
        </p:txBody>
      </p:sp>
      <p:pic>
        <p:nvPicPr>
          <p:cNvPr id="7" name="Picture 2" descr="C:\Work in Progress\Microsoft\VAT\MSL_PNG_Object_Library\Event.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7696200" y="1752600"/>
            <a:ext cx="1192213" cy="908050"/>
          </a:xfrm>
          <a:prstGeom prst="rect">
            <a:avLst/>
          </a:prstGeom>
          <a:noFill/>
          <a:ln w="9525">
            <a:noFill/>
            <a:miter lim="800000"/>
            <a:headEnd/>
            <a:tailEnd/>
          </a:ln>
        </p:spPr>
      </p:pic>
      <p:sp>
        <p:nvSpPr>
          <p:cNvPr id="8" name="Rounded Rectangle 7"/>
          <p:cNvSpPr/>
          <p:nvPr/>
        </p:nvSpPr>
        <p:spPr bwMode="auto">
          <a:xfrm>
            <a:off x="304800" y="2743200"/>
            <a:ext cx="8610600"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При вызове виртуальных методов по ссылке на базовый класс определяется именно тот вариант виртуального метода, который следует вызывать, исходя из типа объекта, к которому происходит обращение по ссылке, причем это делается во время выполнения</a:t>
            </a:r>
          </a:p>
        </p:txBody>
      </p:sp>
      <p:pic>
        <p:nvPicPr>
          <p:cNvPr id="9" name="Picture 2" descr="C:\Work in Progress\Microsoft\VAT\MSL_PNG_Object_Library\Event.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7696200" y="3733800"/>
            <a:ext cx="1192213" cy="908050"/>
          </a:xfrm>
          <a:prstGeom prst="rect">
            <a:avLst/>
          </a:prstGeom>
          <a:noFill/>
          <a:ln w="9525">
            <a:noFill/>
            <a:miter lim="800000"/>
            <a:headEnd/>
            <a:tailEnd/>
          </a:ln>
        </p:spPr>
      </p:pic>
    </p:spTree>
    <p:extLst>
      <p:ext uri="{BB962C8B-B14F-4D97-AF65-F5344CB8AC3E}">
        <p14:creationId xmlns:p14="http://schemas.microsoft.com/office/powerpoint/2010/main" val="1574572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Определение запечатанных классов и методов</a:t>
            </a:r>
            <a:endParaRPr lang="ru-RU" dirty="0"/>
          </a:p>
        </p:txBody>
      </p:sp>
      <p:sp>
        <p:nvSpPr>
          <p:cNvPr id="10" name="Rounded Rectangle 9"/>
          <p:cNvSpPr/>
          <p:nvPr/>
        </p:nvSpPr>
        <p:spPr bwMode="auto">
          <a:xfrm>
            <a:off x="304800" y="762000"/>
            <a:ext cx="1981200" cy="685800"/>
          </a:xfrm>
          <a:prstGeom prst="roundRect">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smtClean="0"/>
              <a:t>Object</a:t>
            </a:r>
          </a:p>
        </p:txBody>
      </p:sp>
      <p:sp>
        <p:nvSpPr>
          <p:cNvPr id="11" name="Rounded Rectangle 10"/>
          <p:cNvSpPr/>
          <p:nvPr/>
        </p:nvSpPr>
        <p:spPr bwMode="auto">
          <a:xfrm>
            <a:off x="2438400" y="1219200"/>
            <a:ext cx="1981200" cy="685800"/>
          </a:xfrm>
          <a:prstGeom prst="roundRect">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smtClean="0"/>
              <a:t>Employee</a:t>
            </a:r>
          </a:p>
        </p:txBody>
      </p:sp>
      <p:sp>
        <p:nvSpPr>
          <p:cNvPr id="14" name="Flowchart: Document 13"/>
          <p:cNvSpPr/>
          <p:nvPr/>
        </p:nvSpPr>
        <p:spPr bwMode="auto">
          <a:xfrm>
            <a:off x="4419600" y="2514600"/>
            <a:ext cx="4495800" cy="1143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b="1" dirty="0" err="1" smtClean="0">
                <a:latin typeface="Consolas" pitchFamily="49" charset="0"/>
                <a:cs typeface="Consolas" pitchFamily="49" charset="0"/>
              </a:rPr>
              <a:t>sealed</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class</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p:txBody>
      </p:sp>
      <p:sp>
        <p:nvSpPr>
          <p:cNvPr id="12" name="Rounded Rectangle 11"/>
          <p:cNvSpPr/>
          <p:nvPr/>
        </p:nvSpPr>
        <p:spPr bwMode="auto">
          <a:xfrm>
            <a:off x="4572000" y="1752600"/>
            <a:ext cx="1981200" cy="685800"/>
          </a:xfrm>
          <a:prstGeom prst="roundRect">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smtClean="0"/>
              <a:t>Manager</a:t>
            </a:r>
          </a:p>
        </p:txBody>
      </p:sp>
      <p:sp>
        <p:nvSpPr>
          <p:cNvPr id="15" name="&quot;No&quot; Symbol 14"/>
          <p:cNvSpPr/>
          <p:nvPr/>
        </p:nvSpPr>
        <p:spPr bwMode="auto">
          <a:xfrm>
            <a:off x="6248400" y="1752600"/>
            <a:ext cx="609600" cy="609600"/>
          </a:xfrm>
          <a:prstGeom prst="noSmoking">
            <a:avLst/>
          </a:prstGeom>
          <a:solidFill>
            <a:schemeClr val="accent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smtClean="0">
              <a:solidFill>
                <a:schemeClr val="tx1"/>
              </a:solidFill>
            </a:endParaRPr>
          </a:p>
        </p:txBody>
      </p:sp>
      <p:sp>
        <p:nvSpPr>
          <p:cNvPr id="16" name="Rounded Rectangle 15"/>
          <p:cNvSpPr/>
          <p:nvPr/>
        </p:nvSpPr>
        <p:spPr bwMode="auto">
          <a:xfrm>
            <a:off x="304800" y="2483893"/>
            <a:ext cx="3810000"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В запечатанном классе не могут объявляться виртуальные методы</a:t>
            </a:r>
          </a:p>
        </p:txBody>
      </p:sp>
      <p:sp>
        <p:nvSpPr>
          <p:cNvPr id="17" name="Rounded Rectangle 16"/>
          <p:cNvSpPr/>
          <p:nvPr/>
        </p:nvSpPr>
        <p:spPr bwMode="auto">
          <a:xfrm>
            <a:off x="304800" y="3352800"/>
            <a:ext cx="8610600" cy="5334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В .NET Framework все значимые типы (структуры и перечисления) неявно запечатаны</a:t>
            </a:r>
          </a:p>
        </p:txBody>
      </p:sp>
      <p:sp>
        <p:nvSpPr>
          <p:cNvPr id="19" name="Flowchart: Document 18"/>
          <p:cNvSpPr/>
          <p:nvPr/>
        </p:nvSpPr>
        <p:spPr bwMode="auto">
          <a:xfrm>
            <a:off x="304800" y="3962400"/>
            <a:ext cx="5638800" cy="2209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err="1" smtClean="0">
                <a:latin typeface="Consolas" pitchFamily="49" charset="0"/>
                <a:cs typeface="Consolas" pitchFamily="49" charset="0"/>
              </a:rPr>
              <a:t>class</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protected</a:t>
            </a:r>
            <a:r>
              <a:rPr lang="ru-RU" sz="1600" dirty="0" smtClean="0">
                <a:latin typeface="Consolas" pitchFamily="49" charset="0"/>
                <a:cs typeface="Consolas" pitchFamily="49" charset="0"/>
              </a:rPr>
              <a:t> </a:t>
            </a:r>
            <a:r>
              <a:rPr lang="ru-RU" b="1" dirty="0" err="1" smtClean="0">
                <a:latin typeface="Consolas" pitchFamily="49" charset="0"/>
                <a:cs typeface="Consolas" pitchFamily="49" charset="0"/>
              </a:rPr>
              <a:t>sealed</a:t>
            </a:r>
            <a:r>
              <a:rPr lang="ru-RU" b="1" dirty="0" smtClean="0">
                <a:latin typeface="Consolas" pitchFamily="49" charset="0"/>
                <a:cs typeface="Consolas" pitchFamily="49" charset="0"/>
              </a:rPr>
              <a:t> </a:t>
            </a:r>
            <a:r>
              <a:rPr lang="ru-RU" b="1" dirty="0" err="1" smtClean="0">
                <a:latin typeface="Consolas" pitchFamily="49" charset="0"/>
                <a:cs typeface="Consolas" pitchFamily="49" charset="0"/>
              </a:rPr>
              <a:t>override</a:t>
            </a:r>
            <a:r>
              <a:rPr lang="ru-RU" b="1" dirty="0" smtClean="0">
                <a:latin typeface="Consolas" pitchFamily="49" charset="0"/>
                <a:cs typeface="Consolas" pitchFamily="49" charset="0"/>
              </a:rPr>
              <a:t> </a:t>
            </a:r>
            <a:r>
              <a:rPr lang="ru-RU" sz="1600" dirty="0" err="1" smtClean="0">
                <a:latin typeface="Consolas" pitchFamily="49" charset="0"/>
                <a:cs typeface="Consolas" pitchFamily="49" charset="0"/>
              </a:rPr>
              <a:t>void</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DoWork</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18" name="Rounded Rectangle 17"/>
          <p:cNvSpPr/>
          <p:nvPr/>
        </p:nvSpPr>
        <p:spPr bwMode="auto">
          <a:xfrm>
            <a:off x="4267200" y="3962400"/>
            <a:ext cx="4648200"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Производный класс не может переопределить запечатанный метод</a:t>
            </a:r>
          </a:p>
        </p:txBody>
      </p:sp>
      <p:sp>
        <p:nvSpPr>
          <p:cNvPr id="20" name="Rounded Rectangle 19"/>
          <p:cNvSpPr/>
          <p:nvPr/>
        </p:nvSpPr>
        <p:spPr bwMode="auto">
          <a:xfrm>
            <a:off x="4267200" y="5181600"/>
            <a:ext cx="4648200"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Можно запечатать только </a:t>
            </a:r>
            <a:r>
              <a:rPr lang="ru-RU" b="1" dirty="0" err="1" smtClean="0"/>
              <a:t>override</a:t>
            </a:r>
            <a:r>
              <a:rPr lang="ru-RU" dirty="0" smtClean="0"/>
              <a:t> методы, и следует объявлять их как </a:t>
            </a:r>
            <a:r>
              <a:rPr lang="ru-RU" b="1" dirty="0" err="1" smtClean="0"/>
              <a:t>sealed</a:t>
            </a:r>
            <a:r>
              <a:rPr lang="en-US" b="1" dirty="0" smtClean="0"/>
              <a:t> </a:t>
            </a:r>
            <a:r>
              <a:rPr lang="ru-RU" b="1" dirty="0" err="1"/>
              <a:t>override</a:t>
            </a:r>
            <a:r>
              <a:rPr lang="ru-RU" dirty="0"/>
              <a:t> </a:t>
            </a:r>
            <a:endParaRPr lang="ru-RU" b="1" dirty="0" smtClean="0"/>
          </a:p>
        </p:txBody>
      </p:sp>
      <p:pic>
        <p:nvPicPr>
          <p:cNvPr id="21"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158639" flipV="1">
            <a:off x="5273490" y="4702818"/>
            <a:ext cx="1442193" cy="338222"/>
          </a:xfrm>
          <a:prstGeom prst="rect">
            <a:avLst/>
          </a:prstGeom>
          <a:noFill/>
          <a:ln w="9525">
            <a:noFill/>
            <a:miter lim="800000"/>
            <a:headEnd/>
            <a:tailEnd/>
          </a:ln>
        </p:spPr>
      </p:pic>
      <p:pic>
        <p:nvPicPr>
          <p:cNvPr id="22"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2311484" flipV="1">
            <a:off x="2489391" y="5219474"/>
            <a:ext cx="2043762" cy="338222"/>
          </a:xfrm>
          <a:prstGeom prst="rect">
            <a:avLst/>
          </a:prstGeom>
          <a:noFill/>
          <a:ln w="9525">
            <a:noFill/>
            <a:miter lim="800000"/>
            <a:headEnd/>
            <a:tailEnd/>
          </a:ln>
        </p:spPr>
      </p:pic>
      <p:pic>
        <p:nvPicPr>
          <p:cNvPr id="23" name="Content Placeholder 5" descr="arrow03"/>
          <p:cNvPicPr>
            <a:picLocks noGrp="1" noChangeAspect="1" noChangeArrowheads="1"/>
          </p:cNvPicPr>
          <p:nvPr>
            <p:ph sz="quarter" idx="10"/>
          </p:nvPr>
        </p:nvPicPr>
        <p:blipFill>
          <a:blip r:embed="rId2" cstate="print">
            <a:duotone>
              <a:schemeClr val="accent1">
                <a:shade val="45000"/>
                <a:satMod val="135000"/>
              </a:schemeClr>
              <a:prstClr val="white"/>
            </a:duotone>
          </a:blip>
          <a:srcRect/>
          <a:stretch>
            <a:fillRect/>
          </a:stretch>
        </p:blipFill>
        <p:spPr bwMode="auto">
          <a:xfrm rot="1315434" flipV="1">
            <a:off x="2234824" y="969210"/>
            <a:ext cx="901974" cy="312646"/>
          </a:xfrm>
          <a:prstGeom prst="rect">
            <a:avLst/>
          </a:prstGeom>
          <a:noFill/>
          <a:ln w="9525">
            <a:noFill/>
            <a:miter lim="800000"/>
            <a:headEnd/>
            <a:tailEnd/>
          </a:ln>
        </p:spPr>
      </p:pic>
      <p:pic>
        <p:nvPicPr>
          <p:cNvPr id="24"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404162" flipV="1">
            <a:off x="4369527" y="1487163"/>
            <a:ext cx="901974" cy="312646"/>
          </a:xfrm>
          <a:prstGeom prst="rect">
            <a:avLst/>
          </a:prstGeom>
          <a:noFill/>
          <a:ln w="9525">
            <a:noFill/>
            <a:miter lim="800000"/>
            <a:headEnd/>
            <a:tailEnd/>
          </a:ln>
        </p:spPr>
      </p:pic>
    </p:spTree>
    <p:extLst>
      <p:ext uri="{BB962C8B-B14F-4D97-AF65-F5344CB8AC3E}">
        <p14:creationId xmlns:p14="http://schemas.microsoft.com/office/powerpoint/2010/main" val="18641295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Полиморфизм</a:t>
            </a:r>
            <a:endParaRPr lang="ru-RU"/>
          </a:p>
        </p:txBody>
      </p:sp>
      <p:sp>
        <p:nvSpPr>
          <p:cNvPr id="13" name="Rounded Rectangle 12"/>
          <p:cNvSpPr/>
          <p:nvPr/>
        </p:nvSpPr>
        <p:spPr bwMode="auto">
          <a:xfrm>
            <a:off x="304800" y="762000"/>
            <a:ext cx="8458200" cy="48006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smtClean="0"/>
              <a:t>Понятие полиморфизма имеет </a:t>
            </a:r>
            <a:r>
              <a:rPr lang="ru-RU" b="1" dirty="0"/>
              <a:t>два </a:t>
            </a:r>
            <a:r>
              <a:rPr lang="ru-RU" b="1" dirty="0" smtClean="0"/>
              <a:t>аспекта</a:t>
            </a:r>
            <a:endParaRPr lang="ru-RU" b="1" dirty="0"/>
          </a:p>
          <a:p>
            <a:pPr algn="just" defTabSz="457200">
              <a:lnSpc>
                <a:spcPct val="90000"/>
              </a:lnSpc>
              <a:tabLst>
                <a:tab pos="457200" algn="l"/>
              </a:tabLst>
            </a:pPr>
            <a:endParaRPr lang="ru-RU" dirty="0"/>
          </a:p>
          <a:p>
            <a:pPr marL="285750" indent="-285750" algn="just" defTabSz="457200">
              <a:lnSpc>
                <a:spcPct val="90000"/>
              </a:lnSpc>
              <a:buFont typeface="Wingdings" pitchFamily="2" charset="2"/>
              <a:buChar char="ü"/>
              <a:tabLst>
                <a:tab pos="457200" algn="l"/>
              </a:tabLst>
            </a:pPr>
            <a:r>
              <a:rPr lang="ru-RU" dirty="0"/>
              <a:t>Во время выполнения объекты производного класса могут рассматриваться как объекты базового класса в </a:t>
            </a:r>
            <a:r>
              <a:rPr lang="ru-RU" dirty="0" smtClean="0"/>
              <a:t>коллекциях и в качестве параметров методов, при </a:t>
            </a:r>
            <a:r>
              <a:rPr lang="ru-RU" dirty="0"/>
              <a:t>этом объявленный тип объекта больше не идентичен его типу времени </a:t>
            </a:r>
            <a:r>
              <a:rPr lang="ru-RU" dirty="0" smtClean="0"/>
              <a:t>выполнения</a:t>
            </a:r>
            <a:endParaRPr lang="en-US" dirty="0" smtClean="0"/>
          </a:p>
          <a:p>
            <a:pPr marL="285750" indent="-285750" algn="just" defTabSz="457200">
              <a:lnSpc>
                <a:spcPct val="90000"/>
              </a:lnSpc>
              <a:tabLst>
                <a:tab pos="457200" algn="l"/>
              </a:tabLst>
            </a:pPr>
            <a:endParaRPr lang="en-US" dirty="0" smtClean="0"/>
          </a:p>
          <a:p>
            <a:pPr marL="285750" indent="-285750" algn="just" defTabSz="457200">
              <a:lnSpc>
                <a:spcPct val="90000"/>
              </a:lnSpc>
              <a:tabLst>
                <a:tab pos="457200" algn="l"/>
              </a:tabLst>
            </a:pPr>
            <a:endParaRPr lang="ru-RU" dirty="0"/>
          </a:p>
          <a:p>
            <a:pPr marL="285750" indent="-285750" algn="just" defTabSz="457200">
              <a:lnSpc>
                <a:spcPct val="90000"/>
              </a:lnSpc>
              <a:buFont typeface="Wingdings" pitchFamily="2" charset="2"/>
              <a:buChar char="ü"/>
              <a:tabLst>
                <a:tab pos="457200" algn="l"/>
              </a:tabLst>
            </a:pPr>
            <a:r>
              <a:rPr lang="ru-RU" dirty="0"/>
              <a:t>Базовые классы могут определять и реализовывать </a:t>
            </a:r>
            <a:r>
              <a:rPr lang="ru-RU" dirty="0" smtClean="0"/>
              <a:t>виртуальные методы</a:t>
            </a:r>
            <a:r>
              <a:rPr lang="ru-RU" dirty="0"/>
              <a:t>, а производные классы могут переопределять </a:t>
            </a:r>
            <a:r>
              <a:rPr lang="ru-RU" dirty="0" smtClean="0"/>
              <a:t>их, предоставляя свои </a:t>
            </a:r>
            <a:r>
              <a:rPr lang="ru-RU" dirty="0"/>
              <a:t>собственные определение и реализацию. Во время </a:t>
            </a:r>
            <a:r>
              <a:rPr lang="ru-RU" dirty="0" smtClean="0"/>
              <a:t>выполнения метода </a:t>
            </a:r>
            <a:r>
              <a:rPr lang="ru-RU" dirty="0"/>
              <a:t>среда CLR ищет тип времени выполнения объекта и вызывает это переопределение виртуального метода. Таким образом, в </a:t>
            </a:r>
            <a:r>
              <a:rPr lang="ru-RU" dirty="0" smtClean="0"/>
              <a:t>коде </a:t>
            </a:r>
            <a:r>
              <a:rPr lang="ru-RU" dirty="0"/>
              <a:t>можно вызвать метод </a:t>
            </a:r>
            <a:r>
              <a:rPr lang="ru-RU" dirty="0" smtClean="0"/>
              <a:t>базового класса </a:t>
            </a:r>
            <a:r>
              <a:rPr lang="ru-RU" dirty="0"/>
              <a:t>и вызвать выполнение метода с версией производного </a:t>
            </a:r>
            <a:r>
              <a:rPr lang="ru-RU" dirty="0" smtClean="0"/>
              <a:t>класса</a:t>
            </a:r>
          </a:p>
        </p:txBody>
      </p:sp>
      <p:pic>
        <p:nvPicPr>
          <p:cNvPr id="4" name="Picture 2" descr="C:\Work in Progress\Microsoft\VAT\MSL_PNG_Object_Library\Event.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7391400" y="762000"/>
            <a:ext cx="990600" cy="755650"/>
          </a:xfrm>
          <a:prstGeom prst="rect">
            <a:avLst/>
          </a:prstGeom>
          <a:noFill/>
          <a:ln w="9525">
            <a:noFill/>
            <a:miter lim="800000"/>
            <a:headEnd/>
            <a:tailEnd/>
          </a:ln>
        </p:spPr>
      </p:pic>
    </p:spTree>
    <p:extLst>
      <p:ext uri="{BB962C8B-B14F-4D97-AF65-F5344CB8AC3E}">
        <p14:creationId xmlns:p14="http://schemas.microsoft.com/office/powerpoint/2010/main" val="14523385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Полиморфизм</a:t>
            </a:r>
            <a:endParaRPr lang="ru-RU" dirty="0"/>
          </a:p>
        </p:txBody>
      </p:sp>
      <p:sp>
        <p:nvSpPr>
          <p:cNvPr id="4" name="Flowchart: Document 3"/>
          <p:cNvSpPr/>
          <p:nvPr/>
        </p:nvSpPr>
        <p:spPr bwMode="auto">
          <a:xfrm>
            <a:off x="304800" y="1066800"/>
            <a:ext cx="4724400" cy="2133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class </a:t>
            </a:r>
            <a:r>
              <a:rPr lang="ru-RU" sz="1500" dirty="0" err="1" smtClean="0">
                <a:latin typeface="Consolas" pitchFamily="49" charset="0"/>
                <a:cs typeface="Consolas" pitchFamily="49" charset="0"/>
              </a:rPr>
              <a:t>Employee</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public virtual string </a:t>
            </a:r>
            <a:r>
              <a:rPr lang="ru-RU" sz="1500" dirty="0" err="1" smtClean="0">
                <a:latin typeface="Consolas" pitchFamily="49" charset="0"/>
                <a:cs typeface="Consolas" pitchFamily="49" charset="0"/>
              </a:rPr>
              <a:t>GetTypeName</a:t>
            </a:r>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return "This </a:t>
            </a:r>
            <a:r>
              <a:rPr lang="ru-RU" sz="1500" dirty="0" err="1" smtClean="0">
                <a:latin typeface="Consolas" pitchFamily="49" charset="0"/>
                <a:cs typeface="Consolas" pitchFamily="49" charset="0"/>
              </a:rPr>
              <a:t>is</a:t>
            </a:r>
            <a:r>
              <a:rPr lang="ru-RU" sz="1500" dirty="0" smtClean="0">
                <a:latin typeface="Consolas" pitchFamily="49" charset="0"/>
                <a:cs typeface="Consolas" pitchFamily="49" charset="0"/>
              </a:rPr>
              <a:t> </a:t>
            </a:r>
            <a:r>
              <a:rPr lang="ru-RU" sz="1500" dirty="0" err="1" smtClean="0">
                <a:latin typeface="Consolas" pitchFamily="49" charset="0"/>
                <a:cs typeface="Consolas" pitchFamily="49" charset="0"/>
              </a:rPr>
              <a:t>an</a:t>
            </a:r>
            <a:r>
              <a:rPr lang="ru-RU" sz="1500" dirty="0" smtClean="0">
                <a:latin typeface="Consolas" pitchFamily="49" charset="0"/>
                <a:cs typeface="Consolas" pitchFamily="49" charset="0"/>
              </a:rPr>
              <a:t> </a:t>
            </a:r>
            <a:r>
              <a:rPr lang="ru-RU" sz="1500" dirty="0" err="1" smtClean="0">
                <a:latin typeface="Consolas" pitchFamily="49" charset="0"/>
                <a:cs typeface="Consolas" pitchFamily="49" charset="0"/>
              </a:rPr>
              <a:t>Employee</a:t>
            </a:r>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a:t>
            </a:r>
          </a:p>
        </p:txBody>
      </p:sp>
      <p:sp>
        <p:nvSpPr>
          <p:cNvPr id="6" name="Flowchart: Document 5"/>
          <p:cNvSpPr/>
          <p:nvPr/>
        </p:nvSpPr>
        <p:spPr bwMode="auto">
          <a:xfrm>
            <a:off x="4466230" y="2514600"/>
            <a:ext cx="4419600" cy="2133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class </a:t>
            </a:r>
            <a:r>
              <a:rPr lang="ru-RU" sz="1500" dirty="0" err="1" smtClean="0">
                <a:latin typeface="Consolas" pitchFamily="49" charset="0"/>
                <a:cs typeface="Consolas" pitchFamily="49" charset="0"/>
              </a:rPr>
              <a:t>Manager</a:t>
            </a:r>
            <a:r>
              <a:rPr lang="ru-RU" sz="1500" dirty="0" smtClean="0">
                <a:latin typeface="Consolas" pitchFamily="49" charset="0"/>
                <a:cs typeface="Consolas" pitchFamily="49" charset="0"/>
              </a:rPr>
              <a:t> : </a:t>
            </a:r>
            <a:r>
              <a:rPr lang="ru-RU" sz="1500" dirty="0" err="1" smtClean="0">
                <a:latin typeface="Consolas" pitchFamily="49" charset="0"/>
                <a:cs typeface="Consolas" pitchFamily="49" charset="0"/>
              </a:rPr>
              <a:t>Employee</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public </a:t>
            </a:r>
            <a:r>
              <a:rPr lang="ru-RU" sz="1400" b="1" dirty="0" smtClean="0">
                <a:latin typeface="Consolas" pitchFamily="49" charset="0"/>
                <a:cs typeface="Consolas" pitchFamily="49" charset="0"/>
              </a:rPr>
              <a:t>override</a:t>
            </a:r>
            <a:r>
              <a:rPr lang="ru-RU" sz="1400" dirty="0" smtClean="0">
                <a:latin typeface="Consolas" pitchFamily="49" charset="0"/>
                <a:cs typeface="Consolas" pitchFamily="49" charset="0"/>
              </a:rPr>
              <a:t> </a:t>
            </a:r>
            <a:r>
              <a:rPr lang="ru-RU" sz="1500" dirty="0" smtClean="0">
                <a:latin typeface="Consolas" pitchFamily="49" charset="0"/>
                <a:cs typeface="Consolas" pitchFamily="49" charset="0"/>
              </a:rPr>
              <a:t>string GetTypeName()</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return "This </a:t>
            </a:r>
            <a:r>
              <a:rPr lang="ru-RU" sz="1500" dirty="0" err="1" smtClean="0">
                <a:latin typeface="Consolas" pitchFamily="49" charset="0"/>
                <a:cs typeface="Consolas" pitchFamily="49" charset="0"/>
              </a:rPr>
              <a:t>is</a:t>
            </a:r>
            <a:r>
              <a:rPr lang="ru-RU" sz="1500" dirty="0" smtClean="0">
                <a:latin typeface="Consolas" pitchFamily="49" charset="0"/>
                <a:cs typeface="Consolas" pitchFamily="49" charset="0"/>
              </a:rPr>
              <a:t> a </a:t>
            </a:r>
            <a:r>
              <a:rPr lang="ru-RU" sz="1500" dirty="0" err="1" smtClean="0">
                <a:latin typeface="Consolas" pitchFamily="49" charset="0"/>
                <a:cs typeface="Consolas" pitchFamily="49" charset="0"/>
              </a:rPr>
              <a:t>Manager</a:t>
            </a:r>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a:t>
            </a:r>
          </a:p>
        </p:txBody>
      </p:sp>
      <p:sp>
        <p:nvSpPr>
          <p:cNvPr id="7" name="Flowchart: Document 6"/>
          <p:cNvSpPr/>
          <p:nvPr/>
        </p:nvSpPr>
        <p:spPr bwMode="auto">
          <a:xfrm>
            <a:off x="304800" y="2909248"/>
            <a:ext cx="4038600" cy="1524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500" smtClean="0">
                <a:latin typeface="Consolas" pitchFamily="49" charset="0"/>
                <a:cs typeface="Consolas" pitchFamily="49" charset="0"/>
              </a:rPr>
              <a:t>class ManualWorker : Employee</a:t>
            </a:r>
          </a:p>
          <a:p>
            <a:r>
              <a:rPr lang="ru-RU" sz="1500" smtClean="0">
                <a:latin typeface="Consolas" pitchFamily="49" charset="0"/>
                <a:cs typeface="Consolas" pitchFamily="49" charset="0"/>
              </a:rPr>
              <a:t>{</a:t>
            </a:r>
          </a:p>
          <a:p>
            <a:r>
              <a:rPr lang="ru-RU" sz="1500" smtClean="0">
                <a:latin typeface="Consolas" pitchFamily="49" charset="0"/>
                <a:cs typeface="Consolas" pitchFamily="49" charset="0"/>
              </a:rPr>
              <a:t>    ...</a:t>
            </a:r>
          </a:p>
          <a:p>
            <a:r>
              <a:rPr lang="ru-RU" sz="1500" smtClean="0">
                <a:latin typeface="Consolas" pitchFamily="49" charset="0"/>
                <a:cs typeface="Consolas" pitchFamily="49" charset="0"/>
              </a:rPr>
              <a:t>    // Does not override GetTypeName</a:t>
            </a:r>
          </a:p>
          <a:p>
            <a:r>
              <a:rPr lang="ru-RU" sz="1500" smtClean="0">
                <a:latin typeface="Consolas" pitchFamily="49" charset="0"/>
                <a:cs typeface="Consolas" pitchFamily="49" charset="0"/>
              </a:rPr>
              <a:t>}</a:t>
            </a:r>
          </a:p>
        </p:txBody>
      </p:sp>
      <p:sp>
        <p:nvSpPr>
          <p:cNvPr id="9" name="Flowchart: Document 8"/>
          <p:cNvSpPr/>
          <p:nvPr/>
        </p:nvSpPr>
        <p:spPr bwMode="auto">
          <a:xfrm>
            <a:off x="304800" y="4191000"/>
            <a:ext cx="7010400" cy="2286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500" smtClean="0">
                <a:latin typeface="Consolas" pitchFamily="49" charset="0"/>
                <a:cs typeface="Consolas" pitchFamily="49" charset="0"/>
              </a:rPr>
              <a:t>Employee myEmployee;</a:t>
            </a:r>
          </a:p>
          <a:p>
            <a:r>
              <a:rPr lang="ru-RU" sz="1500" smtClean="0">
                <a:latin typeface="Consolas" pitchFamily="49" charset="0"/>
                <a:cs typeface="Consolas" pitchFamily="49" charset="0"/>
              </a:rPr>
              <a:t>Manager myManager = new Manager (...);</a:t>
            </a:r>
          </a:p>
          <a:p>
            <a:r>
              <a:rPr lang="ru-RU" sz="1500" smtClean="0">
                <a:latin typeface="Consolas" pitchFamily="49" charset="0"/>
                <a:cs typeface="Consolas" pitchFamily="49" charset="0"/>
              </a:rPr>
              <a:t>ManualWorker myWorker = new ManualWorker (...);</a:t>
            </a:r>
          </a:p>
          <a:p>
            <a:r>
              <a:rPr lang="ru-RU" sz="1500" smtClean="0">
                <a:latin typeface="Consolas" pitchFamily="49" charset="0"/>
                <a:cs typeface="Consolas" pitchFamily="49" charset="0"/>
              </a:rPr>
              <a:t>myEmployee = myManager;</a:t>
            </a:r>
          </a:p>
          <a:p>
            <a:r>
              <a:rPr lang="ru-RU" sz="1500" smtClean="0">
                <a:latin typeface="Consolas" pitchFamily="49" charset="0"/>
                <a:cs typeface="Consolas" pitchFamily="49" charset="0"/>
              </a:rPr>
              <a:t>Console.WriteLine(myEmployee.GetTypeName()); </a:t>
            </a:r>
          </a:p>
          <a:p>
            <a:r>
              <a:rPr lang="ru-RU" sz="1500" smtClean="0">
                <a:latin typeface="Consolas" pitchFamily="49" charset="0"/>
                <a:cs typeface="Consolas" pitchFamily="49" charset="0"/>
              </a:rPr>
              <a:t>myEmployee = myWorker;</a:t>
            </a:r>
          </a:p>
          <a:p>
            <a:r>
              <a:rPr lang="ru-RU" sz="1500" smtClean="0">
                <a:latin typeface="Consolas" pitchFamily="49" charset="0"/>
                <a:cs typeface="Consolas" pitchFamily="49" charset="0"/>
              </a:rPr>
              <a:t>Console.WriteLine(myEmployee.GetTypeName()); </a:t>
            </a:r>
          </a:p>
        </p:txBody>
      </p:sp>
      <p:pic>
        <p:nvPicPr>
          <p:cNvPr id="10"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flipV="1">
            <a:off x="4648201" y="5224378"/>
            <a:ext cx="3381431" cy="338222"/>
          </a:xfrm>
          <a:prstGeom prst="rect">
            <a:avLst/>
          </a:prstGeom>
          <a:noFill/>
          <a:ln w="9525">
            <a:noFill/>
            <a:miter lim="800000"/>
            <a:headEnd/>
            <a:tailEnd/>
          </a:ln>
        </p:spPr>
      </p:pic>
      <p:pic>
        <p:nvPicPr>
          <p:cNvPr id="11"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flipV="1">
            <a:off x="4619570" y="5681578"/>
            <a:ext cx="3381431" cy="338222"/>
          </a:xfrm>
          <a:prstGeom prst="rect">
            <a:avLst/>
          </a:prstGeom>
          <a:noFill/>
          <a:ln w="9525">
            <a:noFill/>
            <a:miter lim="800000"/>
            <a:headEnd/>
            <a:tailEnd/>
          </a:ln>
        </p:spPr>
      </p:pic>
      <p:pic>
        <p:nvPicPr>
          <p:cNvPr id="12" name="Picture 3" descr="C:\Work in Progress\Microsoft\VAT\MSL_PNG_Object_Library\QuestionMark.png"/>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7959312" y="5043870"/>
            <a:ext cx="498888" cy="594930"/>
          </a:xfrm>
          <a:prstGeom prst="rect">
            <a:avLst/>
          </a:prstGeom>
          <a:noFill/>
          <a:ln w="9525">
            <a:noFill/>
            <a:miter lim="800000"/>
            <a:headEnd/>
            <a:tailEnd/>
          </a:ln>
        </p:spPr>
      </p:pic>
      <p:pic>
        <p:nvPicPr>
          <p:cNvPr id="14" name="Picture 3" descr="C:\Work in Progress\Microsoft\VAT\MSL_PNG_Object_Library\QuestionMark.png"/>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7959312" y="5653470"/>
            <a:ext cx="498888" cy="594930"/>
          </a:xfrm>
          <a:prstGeom prst="rect">
            <a:avLst/>
          </a:prstGeom>
          <a:noFill/>
          <a:ln w="9525">
            <a:noFill/>
            <a:miter lim="800000"/>
            <a:headEnd/>
            <a:tailEnd/>
          </a:ln>
        </p:spPr>
      </p:pic>
      <p:sp>
        <p:nvSpPr>
          <p:cNvPr id="13" name="Rounded Rectangle 12"/>
          <p:cNvSpPr/>
          <p:nvPr/>
        </p:nvSpPr>
        <p:spPr bwMode="auto">
          <a:xfrm>
            <a:off x="1905000" y="533400"/>
            <a:ext cx="7010400"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Виртуальные методы, определенные в классах, разделяющих иерархию наследования, позволяют вызывать различные версии одного и того же метода в зависимости от типа объекта, который определяется динамически во время выполнения</a:t>
            </a:r>
          </a:p>
        </p:txBody>
      </p:sp>
    </p:spTree>
    <p:extLst>
      <p:ext uri="{BB962C8B-B14F-4D97-AF65-F5344CB8AC3E}">
        <p14:creationId xmlns:p14="http://schemas.microsoft.com/office/powerpoint/2010/main" val="6283198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и сокрытие методов</a:t>
            </a:r>
          </a:p>
        </p:txBody>
      </p:sp>
      <p:sp>
        <p:nvSpPr>
          <p:cNvPr id="5" name="Flowchart: Document 4"/>
          <p:cNvSpPr/>
          <p:nvPr/>
        </p:nvSpPr>
        <p:spPr bwMode="auto">
          <a:xfrm>
            <a:off x="304800" y="762000"/>
            <a:ext cx="7543800" cy="5791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arn-CL" sz="1600" dirty="0">
                <a:latin typeface="Consolas" pitchFamily="49" charset="0"/>
                <a:cs typeface="Consolas" pitchFamily="49" charset="0"/>
              </a:rPr>
              <a:t>class A </a:t>
            </a:r>
            <a:endParaRPr lang="ru-RU" sz="1600" dirty="0" smtClean="0">
              <a:latin typeface="Consolas" pitchFamily="49" charset="0"/>
              <a:cs typeface="Consolas" pitchFamily="49" charset="0"/>
            </a:endParaRPr>
          </a:p>
          <a:p>
            <a:r>
              <a:rPr lang="arn-CL" sz="1600" dirty="0" smtClean="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Console.Write("A");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B: A </a:t>
            </a:r>
            <a:endParaRPr lang="ru-RU" sz="1600" dirty="0" smtClean="0">
              <a:latin typeface="Consolas" pitchFamily="49" charset="0"/>
              <a:cs typeface="Consolas" pitchFamily="49" charset="0"/>
            </a:endParaRPr>
          </a:p>
          <a:p>
            <a:r>
              <a:rPr lang="arn-CL" sz="1600" dirty="0" smtClean="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Console.Write("B");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C: </a:t>
            </a:r>
            <a:r>
              <a:rPr lang="arn-CL" sz="1600" dirty="0" smtClean="0">
                <a:latin typeface="Consolas" pitchFamily="49" charset="0"/>
                <a:cs typeface="Consolas" pitchFamily="49" charset="0"/>
              </a:rPr>
              <a:t>B</a:t>
            </a:r>
            <a:endParaRPr lang="ru-RU" sz="1600" dirty="0" smtClean="0">
              <a:latin typeface="Consolas" pitchFamily="49" charset="0"/>
              <a:cs typeface="Consolas" pitchFamily="49" charset="0"/>
            </a:endParaRPr>
          </a:p>
          <a:p>
            <a:r>
              <a:rPr lang="arn-CL" sz="1600" dirty="0" smtClean="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   </a:t>
            </a:r>
            <a:r>
              <a:rPr lang="arn-CL" sz="1600" b="1" dirty="0">
                <a:latin typeface="Consolas" pitchFamily="49" charset="0"/>
                <a:cs typeface="Consolas" pitchFamily="49" charset="0"/>
              </a:rPr>
              <a:t>new</a:t>
            </a:r>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Console.Write("C");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D: </a:t>
            </a:r>
            <a:r>
              <a:rPr lang="arn-CL" sz="1600" dirty="0" smtClean="0">
                <a:latin typeface="Consolas" pitchFamily="49" charset="0"/>
                <a:cs typeface="Consolas" pitchFamily="49" charset="0"/>
              </a:rPr>
              <a:t>C</a:t>
            </a:r>
            <a:endParaRPr lang="ru-RU" sz="1600" dirty="0" smtClean="0">
              <a:latin typeface="Consolas" pitchFamily="49" charset="0"/>
              <a:cs typeface="Consolas" pitchFamily="49" charset="0"/>
            </a:endParaRPr>
          </a:p>
          <a:p>
            <a:r>
              <a:rPr lang="arn-CL" sz="1600" dirty="0" smtClean="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Console.Write("D</a:t>
            </a:r>
            <a:r>
              <a:rPr lang="arn-CL" sz="1600" dirty="0" smtClean="0">
                <a:latin typeface="Consolas" pitchFamily="49" charset="0"/>
                <a:cs typeface="Consolas" pitchFamily="49" charset="0"/>
              </a:rPr>
              <a:t>");</a:t>
            </a:r>
            <a:r>
              <a:rPr lang="ru-RU" sz="1600" dirty="0" smtClean="0">
                <a:latin typeface="Consolas" pitchFamily="49" charset="0"/>
                <a:cs typeface="Consolas" pitchFamily="49" charset="0"/>
              </a:rPr>
              <a:t> </a:t>
            </a:r>
            <a:r>
              <a:rPr lang="arn-CL" sz="1600" dirty="0" smtClean="0">
                <a:latin typeface="Consolas" pitchFamily="49" charset="0"/>
                <a:cs typeface="Consolas" pitchFamily="49" charset="0"/>
              </a:rPr>
              <a:t>}</a:t>
            </a:r>
            <a:endParaRPr lang="ru-RU" sz="1600" dirty="0" smtClean="0">
              <a:latin typeface="Consolas" pitchFamily="49" charset="0"/>
              <a:cs typeface="Consolas" pitchFamily="49" charset="0"/>
            </a:endParaRPr>
          </a:p>
          <a:p>
            <a:r>
              <a:rPr lang="en-US" sz="1600" dirty="0" smtClean="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smtClean="0">
                <a:latin typeface="Consolas" pitchFamily="49" charset="0"/>
                <a:cs typeface="Consolas" pitchFamily="49" charset="0"/>
              </a:rPr>
              <a:t>static </a:t>
            </a:r>
            <a:r>
              <a:rPr lang="arn-CL" sz="1600" dirty="0">
                <a:latin typeface="Consolas" pitchFamily="49" charset="0"/>
                <a:cs typeface="Consolas" pitchFamily="49" charset="0"/>
              </a:rPr>
              <a:t>void Main</a:t>
            </a:r>
            <a:r>
              <a:rPr lang="arn-CL" sz="1600" dirty="0" smtClean="0">
                <a:latin typeface="Consolas" pitchFamily="49" charset="0"/>
                <a:cs typeface="Consolas" pitchFamily="49" charset="0"/>
              </a:rPr>
              <a:t>()</a:t>
            </a:r>
            <a:endParaRPr lang="ru-RU" sz="1600" dirty="0" smtClean="0">
              <a:latin typeface="Consolas" pitchFamily="49" charset="0"/>
              <a:cs typeface="Consolas" pitchFamily="49" charset="0"/>
            </a:endParaRPr>
          </a:p>
          <a:p>
            <a:r>
              <a:rPr lang="arn-CL" sz="1600" dirty="0" smtClean="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       D d = new D(); C c = d; B b = c; A a = b;</a:t>
            </a:r>
          </a:p>
          <a:p>
            <a:r>
              <a:rPr lang="arn-CL" sz="1600" dirty="0">
                <a:latin typeface="Consolas" pitchFamily="49" charset="0"/>
                <a:cs typeface="Consolas" pitchFamily="49" charset="0"/>
              </a:rPr>
              <a:t>       d.M(); c.M(); b.M(); a.M();</a:t>
            </a:r>
          </a:p>
          <a:p>
            <a:r>
              <a:rPr lang="arn-CL" sz="1600" dirty="0" smtClean="0">
                <a:latin typeface="Consolas" pitchFamily="49" charset="0"/>
                <a:cs typeface="Consolas" pitchFamily="49" charset="0"/>
              </a:rPr>
              <a:t>}</a:t>
            </a:r>
            <a:endParaRPr lang="arn-CL" sz="1600" dirty="0">
              <a:latin typeface="Consolas" pitchFamily="49" charset="0"/>
              <a:cs typeface="Consolas" pitchFamily="49" charset="0"/>
            </a:endParaRPr>
          </a:p>
        </p:txBody>
      </p:sp>
      <p:pic>
        <p:nvPicPr>
          <p:cNvPr id="13" name="Picture 3" descr="C:\Work in Progress\Microsoft\VAT\MSL_PNG_Object_Library\QuestionMark.png"/>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6988791" y="2187264"/>
            <a:ext cx="1219200" cy="1453911"/>
          </a:xfrm>
          <a:prstGeom prst="rect">
            <a:avLst/>
          </a:prstGeom>
          <a:noFill/>
          <a:ln w="9525">
            <a:noFill/>
            <a:miter lim="800000"/>
            <a:headEnd/>
            <a:tailEnd/>
          </a:ln>
        </p:spPr>
      </p:pic>
      <p:sp>
        <p:nvSpPr>
          <p:cNvPr id="3" name="Скругленный прямоугольник 2"/>
          <p:cNvSpPr/>
          <p:nvPr/>
        </p:nvSpPr>
        <p:spPr bwMode="auto">
          <a:xfrm>
            <a:off x="6286501" y="5545540"/>
            <a:ext cx="1600200" cy="7620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arn-CL" sz="2000" b="1" dirty="0"/>
              <a:t>DDBB</a:t>
            </a:r>
            <a:endParaRPr lang="ru-RU" sz="2000" b="1" dirty="0" err="1" smtClean="0"/>
          </a:p>
        </p:txBody>
      </p:sp>
    </p:spTree>
    <p:extLst>
      <p:ext uri="{BB962C8B-B14F-4D97-AF65-F5344CB8AC3E}">
        <p14:creationId xmlns:p14="http://schemas.microsoft.com/office/powerpoint/2010/main" val="532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3400" y="609600"/>
            <a:ext cx="7976641" cy="6172200"/>
          </a:xfrm>
          <a:prstGeom prst="rect">
            <a:avLst/>
          </a:prstGeom>
        </p:spPr>
      </p:pic>
      <p:sp>
        <p:nvSpPr>
          <p:cNvPr id="6" name="Title 1"/>
          <p:cNvSpPr>
            <a:spLocks noGrp="1"/>
          </p:cNvSpPr>
          <p:nvPr>
            <p:ph type="title"/>
          </p:nvPr>
        </p:nvSpPr>
        <p:spPr>
          <a:xfrm>
            <a:off x="226953" y="179343"/>
            <a:ext cx="8726607" cy="365130"/>
          </a:xfrm>
        </p:spPr>
        <p:txBody>
          <a:bodyPr/>
          <a:lstStyle/>
          <a:p>
            <a:r>
              <a:rPr lang="ru-RU" dirty="0" smtClean="0"/>
              <a:t>Наследование</a:t>
            </a:r>
            <a:r>
              <a:rPr lang="en-US" dirty="0" smtClean="0"/>
              <a:t> </a:t>
            </a:r>
            <a:r>
              <a:rPr lang="ru-RU" dirty="0" smtClean="0"/>
              <a:t>интерфейсов</a:t>
            </a:r>
            <a:endParaRPr lang="ru-RU" dirty="0"/>
          </a:p>
        </p:txBody>
      </p:sp>
    </p:spTree>
    <p:extLst>
      <p:ext uri="{BB962C8B-B14F-4D97-AF65-F5344CB8AC3E}">
        <p14:creationId xmlns:p14="http://schemas.microsoft.com/office/powerpoint/2010/main" val="1188531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54" y="179343"/>
            <a:ext cx="7850246" cy="365130"/>
          </a:xfrm>
        </p:spPr>
        <p:txBody>
          <a:bodyPr/>
          <a:lstStyle/>
          <a:p>
            <a:r>
              <a:rPr lang="ru-RU" dirty="0" smtClean="0"/>
              <a:t>Цель </a:t>
            </a:r>
            <a:r>
              <a:rPr lang="ru-RU" dirty="0" smtClean="0"/>
              <a:t>–</a:t>
            </a:r>
            <a:r>
              <a:rPr lang="en-US" dirty="0" smtClean="0"/>
              <a:t> </a:t>
            </a:r>
            <a:r>
              <a:rPr lang="ru-RU" dirty="0" smtClean="0"/>
              <a:t>моделировани</a:t>
            </a:r>
            <a:r>
              <a:rPr lang="ru-RU" dirty="0"/>
              <a:t>е</a:t>
            </a:r>
            <a:r>
              <a:rPr lang="ru-RU" dirty="0" smtClean="0"/>
              <a:t> абстракций и </a:t>
            </a:r>
            <a:r>
              <a:rPr lang="en-US" dirty="0" smtClean="0"/>
              <a:t>l</a:t>
            </a:r>
            <a:r>
              <a:rPr lang="en-US" dirty="0" smtClean="0"/>
              <a:t>ow </a:t>
            </a:r>
            <a:r>
              <a:rPr lang="en-US" dirty="0" smtClean="0"/>
              <a:t>coupling code</a:t>
            </a:r>
            <a:r>
              <a:rPr lang="ru-RU" dirty="0" smtClean="0"/>
              <a:t>?</a:t>
            </a:r>
            <a:endParaRPr lang="en-US" dirty="0"/>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519365" y="1078468"/>
            <a:ext cx="6086262" cy="3810000"/>
          </a:xfrm>
          <a:prstGeom prst="rect">
            <a:avLst/>
          </a:prstGeom>
        </p:spPr>
      </p:pic>
      <p:sp>
        <p:nvSpPr>
          <p:cNvPr id="9" name="Rectangle 8"/>
          <p:cNvSpPr/>
          <p:nvPr/>
        </p:nvSpPr>
        <p:spPr>
          <a:xfrm>
            <a:off x="184042" y="5134636"/>
            <a:ext cx="6934200" cy="646331"/>
          </a:xfrm>
          <a:prstGeom prst="rect">
            <a:avLst/>
          </a:prstGeom>
        </p:spPr>
        <p:txBody>
          <a:bodyPr wrap="square">
            <a:spAutoFit/>
          </a:bodyPr>
          <a:lstStyle/>
          <a:p>
            <a:r>
              <a:rPr lang="ru-RU" b="1" dirty="0" smtClean="0">
                <a:solidFill>
                  <a:schemeClr val="tx2"/>
                </a:solidFill>
              </a:rPr>
              <a:t>Программиру</a:t>
            </a:r>
            <a:r>
              <a:rPr lang="ru-RU" b="1" dirty="0">
                <a:solidFill>
                  <a:schemeClr val="tx2"/>
                </a:solidFill>
              </a:rPr>
              <a:t>й</a:t>
            </a:r>
            <a:r>
              <a:rPr lang="ru-RU" b="1" dirty="0" smtClean="0">
                <a:solidFill>
                  <a:schemeClr val="tx2"/>
                </a:solidFill>
              </a:rPr>
              <a:t>, </a:t>
            </a:r>
            <a:r>
              <a:rPr lang="ru-RU" b="1" dirty="0">
                <a:solidFill>
                  <a:schemeClr val="tx2"/>
                </a:solidFill>
              </a:rPr>
              <a:t>основываясь на </a:t>
            </a:r>
            <a:r>
              <a:rPr lang="ru-RU" b="1" dirty="0" smtClean="0">
                <a:solidFill>
                  <a:schemeClr val="tx2"/>
                </a:solidFill>
              </a:rPr>
              <a:t>интерфейсе</a:t>
            </a:r>
            <a:r>
              <a:rPr lang="ru-RU" b="1" dirty="0">
                <a:solidFill>
                  <a:schemeClr val="tx2"/>
                </a:solidFill>
              </a:rPr>
              <a:t>, а не на классах. </a:t>
            </a:r>
            <a:endParaRPr lang="en-US" b="1" dirty="0">
              <a:solidFill>
                <a:schemeClr val="tx2"/>
              </a:solidFill>
            </a:endParaRPr>
          </a:p>
        </p:txBody>
      </p:sp>
      <p:pic>
        <p:nvPicPr>
          <p:cNvPr id="11" name="Picture 10"/>
          <p:cNvPicPr>
            <a:picLocks noChangeAspect="1"/>
          </p:cNvPicPr>
          <p:nvPr/>
        </p:nvPicPr>
        <p:blipFill>
          <a:blip r:embed="rId4"/>
          <a:stretch>
            <a:fillRect/>
          </a:stretch>
        </p:blipFill>
        <p:spPr>
          <a:xfrm>
            <a:off x="6934200" y="3733800"/>
            <a:ext cx="1847850" cy="2559050"/>
          </a:xfrm>
          <a:prstGeom prst="rect">
            <a:avLst/>
          </a:prstGeom>
        </p:spPr>
      </p:pic>
      <p:sp>
        <p:nvSpPr>
          <p:cNvPr id="12" name="Rectangle 11"/>
          <p:cNvSpPr/>
          <p:nvPr/>
        </p:nvSpPr>
        <p:spPr>
          <a:xfrm>
            <a:off x="184042" y="5902460"/>
            <a:ext cx="6858000" cy="646331"/>
          </a:xfrm>
          <a:prstGeom prst="rect">
            <a:avLst/>
          </a:prstGeom>
        </p:spPr>
        <p:txBody>
          <a:bodyPr wrap="square">
            <a:spAutoFit/>
          </a:bodyPr>
          <a:lstStyle/>
          <a:p>
            <a:r>
              <a:rPr lang="ru-RU" dirty="0"/>
              <a:t>"Банда четырех" </a:t>
            </a:r>
            <a:endParaRPr lang="ru-RU" dirty="0" smtClean="0"/>
          </a:p>
          <a:p>
            <a:r>
              <a:rPr lang="ru-RU" dirty="0" smtClean="0"/>
              <a:t>(</a:t>
            </a:r>
            <a:r>
              <a:rPr lang="ru-RU" dirty="0"/>
              <a:t>Эрих Гамма, Ричард </a:t>
            </a:r>
            <a:r>
              <a:rPr lang="ru-RU" dirty="0" err="1"/>
              <a:t>Хелм</a:t>
            </a:r>
            <a:r>
              <a:rPr lang="ru-RU" dirty="0"/>
              <a:t>, Ральф Джонсон, Джон </a:t>
            </a:r>
            <a:r>
              <a:rPr lang="ru-RU" dirty="0" err="1"/>
              <a:t>Влиссидс</a:t>
            </a:r>
            <a:r>
              <a:rPr lang="ru-RU" dirty="0"/>
              <a:t>) </a:t>
            </a:r>
            <a:endParaRPr lang="en-US" dirty="0"/>
          </a:p>
        </p:txBody>
      </p:sp>
    </p:spTree>
    <p:extLst>
      <p:ext uri="{BB962C8B-B14F-4D97-AF65-F5344CB8AC3E}">
        <p14:creationId xmlns:p14="http://schemas.microsoft.com/office/powerpoint/2010/main" val="3589848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lvl1pPr>
              <a:tabLst>
                <a:tab pos="8229600" algn="r"/>
              </a:tabLst>
            </a:lvl1pPr>
          </a:lstStyle>
          <a:p>
            <a:r>
              <a:rPr lang="ru-RU" dirty="0" smtClean="0"/>
              <a:t>Электрическая проводка или как написать слабо связанный код</a:t>
            </a:r>
            <a:endParaRPr dirty="0"/>
          </a:p>
        </p:txBody>
      </p:sp>
      <p:pic>
        <p:nvPicPr>
          <p:cNvPr id="42" name="pasted-image.tif"/>
          <p:cNvPicPr>
            <a:picLocks noChangeAspect="1"/>
          </p:cNvPicPr>
          <p:nvPr/>
        </p:nvPicPr>
        <p:blipFill>
          <a:blip r:embed="rId3">
            <a:extLst/>
          </a:blip>
          <a:stretch>
            <a:fillRect/>
          </a:stretch>
        </p:blipFill>
        <p:spPr>
          <a:xfrm>
            <a:off x="718411" y="552222"/>
            <a:ext cx="7436562" cy="5697277"/>
          </a:xfrm>
          <a:prstGeom prst="rect">
            <a:avLst/>
          </a:prstGeom>
          <a:ln w="12700">
            <a:miter lim="400000"/>
          </a:ln>
        </p:spPr>
      </p:pic>
      <p:sp>
        <p:nvSpPr>
          <p:cNvPr id="5" name="Shape 43"/>
          <p:cNvSpPr/>
          <p:nvPr/>
        </p:nvSpPr>
        <p:spPr>
          <a:xfrm>
            <a:off x="423016" y="6096000"/>
            <a:ext cx="8111384" cy="646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spcBef>
                <a:spcPts val="500"/>
              </a:spcBef>
              <a:defRPr sz="2200">
                <a:solidFill>
                  <a:srgbClr val="404040"/>
                </a:solidFill>
                <a:latin typeface="Helvetica LT Std"/>
                <a:ea typeface="Helvetica LT Std"/>
                <a:cs typeface="Helvetica LT Std"/>
                <a:sym typeface="Helvetica LT Std"/>
              </a:defRPr>
            </a:lvl1pPr>
          </a:lstStyle>
          <a:p>
            <a:r>
              <a:rPr sz="1800" dirty="0">
                <a:latin typeface="+mn-lt"/>
              </a:rPr>
              <a:t>Эквивалент использованию универсальной практики написания сильно связанного </a:t>
            </a:r>
            <a:r>
              <a:rPr sz="1800" dirty="0" smtClean="0">
                <a:latin typeface="+mn-lt"/>
              </a:rPr>
              <a:t>кода</a:t>
            </a:r>
            <a:endParaRPr sz="1800" dirty="0">
              <a:latin typeface="+mn-lt"/>
            </a:endParaRPr>
          </a:p>
        </p:txBody>
      </p:sp>
    </p:spTree>
    <p:extLst>
      <p:ext uri="{BB962C8B-B14F-4D97-AF65-F5344CB8AC3E}">
        <p14:creationId xmlns:p14="http://schemas.microsoft.com/office/powerpoint/2010/main" val="964445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48" name="Shape 48"/>
          <p:cNvSpPr/>
          <p:nvPr/>
        </p:nvSpPr>
        <p:spPr>
          <a:xfrm>
            <a:off x="216964" y="5874624"/>
            <a:ext cx="8710072" cy="646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spcBef>
                <a:spcPts val="500"/>
              </a:spcBef>
              <a:defRPr sz="2200">
                <a:solidFill>
                  <a:srgbClr val="404040"/>
                </a:solidFill>
                <a:latin typeface="Helvetica LT Std"/>
                <a:ea typeface="Helvetica LT Std"/>
                <a:cs typeface="Helvetica LT Std"/>
                <a:sym typeface="Helvetica LT Std"/>
              </a:defRPr>
            </a:lvl1pPr>
          </a:lstStyle>
          <a:p>
            <a:r>
              <a:rPr sz="1800" dirty="0">
                <a:latin typeface="+mn-lt"/>
              </a:rPr>
              <a:t>Посредством использования розеток и вилок фен можно слабо связать со стенной розеткой</a:t>
            </a:r>
          </a:p>
        </p:txBody>
      </p:sp>
      <p:pic>
        <p:nvPicPr>
          <p:cNvPr id="49" name="pasted-image.tif"/>
          <p:cNvPicPr>
            <a:picLocks noChangeAspect="1"/>
          </p:cNvPicPr>
          <p:nvPr/>
        </p:nvPicPr>
        <p:blipFill>
          <a:blip r:embed="rId2">
            <a:extLst/>
          </a:blip>
          <a:stretch>
            <a:fillRect/>
          </a:stretch>
        </p:blipFill>
        <p:spPr>
          <a:xfrm>
            <a:off x="685800" y="838200"/>
            <a:ext cx="7700272" cy="4894588"/>
          </a:xfrm>
          <a:prstGeom prst="rect">
            <a:avLst/>
          </a:prstGeom>
          <a:ln w="12700">
            <a:miter lim="400000"/>
          </a:ln>
        </p:spPr>
      </p:pic>
    </p:spTree>
    <p:extLst>
      <p:ext uri="{BB962C8B-B14F-4D97-AF65-F5344CB8AC3E}">
        <p14:creationId xmlns:p14="http://schemas.microsoft.com/office/powerpoint/2010/main" val="1386418627"/>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a:t>
            </a:r>
            <a:r>
              <a:rPr lang="ru-RU" dirty="0" smtClean="0"/>
              <a:t>код</a:t>
            </a:r>
            <a:endParaRPr dirty="0"/>
          </a:p>
        </p:txBody>
      </p:sp>
      <p:pic>
        <p:nvPicPr>
          <p:cNvPr id="52" name="pasted-image.tif"/>
          <p:cNvPicPr>
            <a:picLocks noChangeAspect="1"/>
          </p:cNvPicPr>
          <p:nvPr/>
        </p:nvPicPr>
        <p:blipFill>
          <a:blip r:embed="rId3">
            <a:extLst/>
          </a:blip>
          <a:stretch>
            <a:fillRect/>
          </a:stretch>
        </p:blipFill>
        <p:spPr>
          <a:xfrm>
            <a:off x="472296" y="1371600"/>
            <a:ext cx="8290704" cy="4116998"/>
          </a:xfrm>
          <a:prstGeom prst="rect">
            <a:avLst/>
          </a:prstGeom>
          <a:ln w="12700">
            <a:miter lim="400000"/>
          </a:ln>
        </p:spPr>
      </p:pic>
      <p:sp>
        <p:nvSpPr>
          <p:cNvPr id="2" name="Rectangle 1"/>
          <p:cNvSpPr/>
          <p:nvPr/>
        </p:nvSpPr>
        <p:spPr>
          <a:xfrm>
            <a:off x="381000" y="5797476"/>
            <a:ext cx="8382000" cy="1015663"/>
          </a:xfrm>
          <a:prstGeom prst="rect">
            <a:avLst/>
          </a:prstGeom>
        </p:spPr>
        <p:txBody>
          <a:bodyPr wrap="square">
            <a:spAutoFit/>
          </a:bodyPr>
          <a:lstStyle/>
          <a:p>
            <a:pPr algn="just"/>
            <a:r>
              <a:rPr lang="ru-RU" sz="2000" dirty="0">
                <a:latin typeface="+mn-lt"/>
              </a:rPr>
              <a:t>Используя розетки и вилки, мы можем заменить первоначально </a:t>
            </a:r>
            <a:r>
              <a:rPr lang="ru-RU" sz="2000" dirty="0" smtClean="0">
                <a:latin typeface="+mn-lt"/>
              </a:rPr>
              <a:t>используемый фен </a:t>
            </a:r>
            <a:r>
              <a:rPr lang="ru-RU" sz="2000" dirty="0">
                <a:latin typeface="+mn-lt"/>
              </a:rPr>
              <a:t>на компьютер. Это соответствует принципу замещения Лисков.</a:t>
            </a:r>
          </a:p>
        </p:txBody>
      </p:sp>
    </p:spTree>
    <p:extLst>
      <p:ext uri="{BB962C8B-B14F-4D97-AF65-F5344CB8AC3E}">
        <p14:creationId xmlns:p14="http://schemas.microsoft.com/office/powerpoint/2010/main" val="53049833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hape 124"/>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Сравнение private и public членов типа</a:t>
            </a:r>
          </a:p>
        </p:txBody>
      </p:sp>
      <p:grpSp>
        <p:nvGrpSpPr>
          <p:cNvPr id="127" name="Group 127"/>
          <p:cNvGrpSpPr/>
          <p:nvPr/>
        </p:nvGrpSpPr>
        <p:grpSpPr>
          <a:xfrm>
            <a:off x="126693" y="695016"/>
            <a:ext cx="8890614" cy="565768"/>
            <a:chOff x="0" y="0"/>
            <a:chExt cx="8890613" cy="565766"/>
          </a:xfrm>
        </p:grpSpPr>
        <p:sp>
          <p:nvSpPr>
            <p:cNvPr id="125" name="Shape 125"/>
            <p:cNvSpPr/>
            <p:nvPr/>
          </p:nvSpPr>
          <p:spPr>
            <a:xfrm>
              <a:off x="0" y="0"/>
              <a:ext cx="8890614" cy="565767"/>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126" name="Shape 126"/>
            <p:cNvSpPr/>
            <p:nvPr/>
          </p:nvSpPr>
          <p:spPr>
            <a:xfrm>
              <a:off x="27617" y="86212"/>
              <a:ext cx="8835379" cy="393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76213" lvl="0"/>
              <a:r>
                <a:rPr lang="ru-RU" dirty="0" smtClean="0">
                  <a:latin typeface="+mn-lt"/>
                </a:rPr>
                <a:t>                              </a:t>
              </a:r>
              <a:r>
                <a:rPr dirty="0" smtClean="0">
                  <a:latin typeface="+mn-lt"/>
                </a:rPr>
                <a:t>Наименьший</a:t>
              </a:r>
              <a:r>
                <a:rPr dirty="0">
                  <a:latin typeface="+mn-lt"/>
                </a:rPr>
                <a:t> разрешительный уровень доступа</a:t>
              </a:r>
            </a:p>
          </p:txBody>
        </p:sp>
      </p:grpSp>
      <p:grpSp>
        <p:nvGrpSpPr>
          <p:cNvPr id="130" name="Group 130"/>
          <p:cNvGrpSpPr/>
          <p:nvPr/>
        </p:nvGrpSpPr>
        <p:grpSpPr>
          <a:xfrm>
            <a:off x="179175" y="1295400"/>
            <a:ext cx="7201694" cy="1953617"/>
            <a:chOff x="0" y="483977"/>
            <a:chExt cx="7201693" cy="1953615"/>
          </a:xfrm>
        </p:grpSpPr>
        <p:sp>
          <p:nvSpPr>
            <p:cNvPr id="128" name="Shape 128"/>
            <p:cNvSpPr/>
            <p:nvPr/>
          </p:nvSpPr>
          <p:spPr>
            <a:xfrm>
              <a:off x="-1" y="503337"/>
              <a:ext cx="7201695" cy="191489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129" name="Shape 129"/>
            <p:cNvSpPr/>
            <p:nvPr/>
          </p:nvSpPr>
          <p:spPr>
            <a:xfrm>
              <a:off x="0" y="483977"/>
              <a:ext cx="7201694" cy="1953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marL="176213" lvl="0" defTabSz="457200">
                <a:spcBef>
                  <a:spcPts val="100"/>
                </a:spcBef>
              </a:pPr>
              <a:r>
                <a:rPr sz="1600" dirty="0">
                  <a:latin typeface="Consolas"/>
                  <a:ea typeface="Consolas"/>
                  <a:cs typeface="Consolas"/>
                  <a:sym typeface="Consolas"/>
                </a:rPr>
                <a:t>class Person </a:t>
              </a:r>
            </a:p>
            <a:p>
              <a:pPr marL="176213" lvl="0" defTabSz="457200">
                <a:spcBef>
                  <a:spcPts val="100"/>
                </a:spcBef>
              </a:pPr>
              <a:r>
                <a:rPr sz="1600" dirty="0">
                  <a:latin typeface="Consolas"/>
                  <a:ea typeface="Consolas"/>
                  <a:cs typeface="Consolas"/>
                  <a:sym typeface="Consolas"/>
                </a:rPr>
                <a:t>{ </a:t>
              </a:r>
              <a:endParaRPr lang="ru-RU" sz="1600" dirty="0" smtClean="0">
                <a:latin typeface="Consolas"/>
                <a:ea typeface="Consolas"/>
                <a:cs typeface="Consolas"/>
                <a:sym typeface="Consolas"/>
              </a:endParaRPr>
            </a:p>
            <a:p>
              <a:pPr marL="452438" lvl="0" defTabSz="457200">
                <a:spcBef>
                  <a:spcPts val="100"/>
                </a:spcBef>
              </a:pPr>
              <a:r>
                <a:rPr lang="ru-RU" sz="1600" dirty="0">
                  <a:latin typeface="Consolas"/>
                  <a:ea typeface="Consolas"/>
                  <a:cs typeface="Consolas"/>
                  <a:sym typeface="Consolas"/>
                </a:rPr>
                <a:t>	</a:t>
              </a:r>
              <a:r>
                <a:rPr sz="1600" dirty="0" smtClean="0">
                  <a:latin typeface="Consolas"/>
                  <a:ea typeface="Consolas"/>
                  <a:cs typeface="Consolas"/>
                  <a:sym typeface="Consolas"/>
                </a:rPr>
                <a:t>private </a:t>
              </a:r>
              <a:r>
                <a:rPr sz="1600" dirty="0">
                  <a:latin typeface="Consolas"/>
                  <a:ea typeface="Consolas"/>
                  <a:cs typeface="Consolas"/>
                  <a:sym typeface="Consolas"/>
                </a:rPr>
                <a:t>static int population; </a:t>
              </a:r>
              <a:endParaRPr lang="ru-RU" sz="1600" dirty="0">
                <a:latin typeface="Consolas"/>
                <a:ea typeface="Consolas"/>
                <a:cs typeface="Consolas"/>
                <a:sym typeface="Consolas"/>
              </a:endParaRPr>
            </a:p>
            <a:p>
              <a:pPr marL="452438" lvl="0" defTabSz="457200">
                <a:spcBef>
                  <a:spcPts val="100"/>
                </a:spcBef>
              </a:pPr>
              <a:r>
                <a:rPr lang="ru-RU" sz="1600" dirty="0" smtClean="0">
                  <a:latin typeface="Consolas"/>
                  <a:ea typeface="Consolas"/>
                  <a:cs typeface="Consolas"/>
                  <a:sym typeface="Consolas"/>
                </a:rPr>
                <a:t>	</a:t>
              </a:r>
              <a:r>
                <a:rPr sz="1600" dirty="0" smtClean="0">
                  <a:latin typeface="Consolas"/>
                  <a:ea typeface="Consolas"/>
                  <a:cs typeface="Consolas"/>
                  <a:sym typeface="Consolas"/>
                </a:rPr>
                <a:t>private </a:t>
              </a:r>
              <a:r>
                <a:rPr sz="1600" dirty="0">
                  <a:latin typeface="Consolas"/>
                  <a:ea typeface="Consolas"/>
                  <a:cs typeface="Consolas"/>
                  <a:sym typeface="Consolas"/>
                </a:rPr>
                <a:t>string name;</a:t>
              </a:r>
              <a:br>
                <a:rPr sz="1600" dirty="0">
                  <a:latin typeface="Consolas"/>
                  <a:ea typeface="Consolas"/>
                  <a:cs typeface="Consolas"/>
                  <a:sym typeface="Consolas"/>
                </a:rPr>
              </a:br>
              <a:r>
                <a:rPr lang="ru-RU" sz="1600" dirty="0" smtClean="0">
                  <a:latin typeface="Consolas"/>
                  <a:ea typeface="Consolas"/>
                  <a:cs typeface="Consolas"/>
                  <a:sym typeface="Consolas"/>
                </a:rPr>
                <a:t>	</a:t>
              </a:r>
              <a:r>
                <a:rPr sz="1600" dirty="0" smtClean="0">
                  <a:latin typeface="Consolas"/>
                  <a:ea typeface="Consolas"/>
                  <a:cs typeface="Consolas"/>
                  <a:sym typeface="Consolas"/>
                </a:rPr>
                <a:t>private </a:t>
              </a:r>
              <a:r>
                <a:rPr sz="1600" dirty="0">
                  <a:latin typeface="Consolas"/>
                  <a:ea typeface="Consolas"/>
                  <a:cs typeface="Consolas"/>
                  <a:sym typeface="Consolas"/>
                </a:rPr>
                <a:t>int age; </a:t>
              </a:r>
            </a:p>
            <a:p>
              <a:pPr marL="176213" lvl="0" defTabSz="457200">
                <a:spcBef>
                  <a:spcPts val="100"/>
                </a:spcBef>
              </a:pPr>
              <a:r>
                <a:rPr sz="1600" dirty="0">
                  <a:latin typeface="Consolas"/>
                  <a:ea typeface="Consolas"/>
                  <a:cs typeface="Consolas"/>
                  <a:sym typeface="Consolas"/>
                </a:rPr>
                <a:t>} </a:t>
              </a:r>
            </a:p>
          </p:txBody>
        </p:sp>
      </p:grpSp>
      <p:sp>
        <p:nvSpPr>
          <p:cNvPr id="131" name="Shape 131"/>
          <p:cNvSpPr/>
          <p:nvPr/>
        </p:nvSpPr>
        <p:spPr>
          <a:xfrm>
            <a:off x="3962400" y="1981200"/>
            <a:ext cx="381001" cy="1037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5965" y="0"/>
                  <a:pt x="10800" y="590"/>
                  <a:pt x="10800" y="1317"/>
                </a:cubicBezTo>
                <a:lnTo>
                  <a:pt x="10800" y="9483"/>
                </a:lnTo>
                <a:cubicBezTo>
                  <a:pt x="10800" y="10210"/>
                  <a:pt x="15635" y="10800"/>
                  <a:pt x="21600" y="10800"/>
                </a:cubicBezTo>
                <a:cubicBezTo>
                  <a:pt x="15635" y="10800"/>
                  <a:pt x="10800" y="11390"/>
                  <a:pt x="10800" y="12117"/>
                </a:cubicBezTo>
                <a:lnTo>
                  <a:pt x="10800" y="20283"/>
                </a:lnTo>
                <a:cubicBezTo>
                  <a:pt x="10800" y="21010"/>
                  <a:pt x="5965" y="21600"/>
                  <a:pt x="0" y="21600"/>
                </a:cubicBezTo>
              </a:path>
            </a:pathLst>
          </a:custGeom>
          <a:ln w="25400">
            <a:solidFill>
              <a:srgbClr val="4F81BD"/>
            </a:solidFill>
          </a:ln>
          <a:effectLst>
            <a:outerShdw blurRad="38100" dist="20000" dir="5400000" rotWithShape="0">
              <a:srgbClr val="000000">
                <a:alpha val="38000"/>
              </a:srgbClr>
            </a:outerShdw>
          </a:effectLst>
        </p:spPr>
        <p:txBody>
          <a:bodyPr lIns="0" tIns="0" rIns="0" bIns="0" anchor="ctr"/>
          <a:lstStyle/>
          <a:p>
            <a:pPr lvl="0" algn="ctr"/>
            <a:endParaRPr/>
          </a:p>
        </p:txBody>
      </p:sp>
      <p:grpSp>
        <p:nvGrpSpPr>
          <p:cNvPr id="134" name="Group 134"/>
          <p:cNvGrpSpPr/>
          <p:nvPr/>
        </p:nvGrpSpPr>
        <p:grpSpPr>
          <a:xfrm>
            <a:off x="4794205" y="1592075"/>
            <a:ext cx="1935190" cy="1379725"/>
            <a:chOff x="0" y="0"/>
            <a:chExt cx="1935189" cy="1854556"/>
          </a:xfrm>
        </p:grpSpPr>
        <p:sp>
          <p:nvSpPr>
            <p:cNvPr id="132" name="Shape 132"/>
            <p:cNvSpPr/>
            <p:nvPr/>
          </p:nvSpPr>
          <p:spPr>
            <a:xfrm>
              <a:off x="0" y="0"/>
              <a:ext cx="1935190" cy="1854557"/>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133" name="Shape 133"/>
            <p:cNvSpPr/>
            <p:nvPr/>
          </p:nvSpPr>
          <p:spPr>
            <a:xfrm>
              <a:off x="90532" y="139763"/>
              <a:ext cx="1754125" cy="15750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r>
                <a:rPr dirty="0">
                  <a:latin typeface="+mn-lt"/>
                </a:rPr>
                <a:t>Доступны только в коде типа и не видимы для других типов</a:t>
              </a:r>
            </a:p>
          </p:txBody>
        </p:sp>
      </p:grpSp>
      <p:grpSp>
        <p:nvGrpSpPr>
          <p:cNvPr id="137" name="Group 137"/>
          <p:cNvGrpSpPr/>
          <p:nvPr/>
        </p:nvGrpSpPr>
        <p:grpSpPr>
          <a:xfrm>
            <a:off x="152400" y="3200400"/>
            <a:ext cx="8610601" cy="533401"/>
            <a:chOff x="0" y="0"/>
            <a:chExt cx="8610600" cy="533400"/>
          </a:xfrm>
        </p:grpSpPr>
        <p:sp>
          <p:nvSpPr>
            <p:cNvPr id="135" name="Shape 135"/>
            <p:cNvSpPr/>
            <p:nvPr/>
          </p:nvSpPr>
          <p:spPr>
            <a:xfrm>
              <a:off x="0" y="0"/>
              <a:ext cx="8610600" cy="5334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p>
          </p:txBody>
        </p:sp>
        <p:sp>
          <p:nvSpPr>
            <p:cNvPr id="136" name="Shape 136"/>
            <p:cNvSpPr/>
            <p:nvPr/>
          </p:nvSpPr>
          <p:spPr>
            <a:xfrm>
              <a:off x="26037" y="128201"/>
              <a:ext cx="8558526"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marL="176213" lvl="0">
                <a:defRPr>
                  <a:solidFill>
                    <a:srgbClr val="000000"/>
                  </a:solidFill>
                </a:defRPr>
              </a:pPr>
              <a:r>
                <a:rPr dirty="0">
                  <a:solidFill>
                    <a:srgbClr val="FFFFFF"/>
                  </a:solidFill>
                  <a:latin typeface="+mn-lt"/>
                </a:rPr>
                <a:t>Для членов типа  private является уровнем доступа по умолчанию</a:t>
              </a:r>
            </a:p>
          </p:txBody>
        </p:sp>
      </p:grpSp>
      <p:grpSp>
        <p:nvGrpSpPr>
          <p:cNvPr id="19" name="Group 148"/>
          <p:cNvGrpSpPr/>
          <p:nvPr/>
        </p:nvGrpSpPr>
        <p:grpSpPr>
          <a:xfrm>
            <a:off x="304800" y="609600"/>
            <a:ext cx="1336714" cy="533400"/>
            <a:chOff x="0" y="0"/>
            <a:chExt cx="1336713" cy="533400"/>
          </a:xfrm>
        </p:grpSpPr>
        <p:sp>
          <p:nvSpPr>
            <p:cNvPr id="20" name="Shape 146"/>
            <p:cNvSpPr/>
            <p:nvPr/>
          </p:nvSpPr>
          <p:spPr>
            <a:xfrm>
              <a:off x="0" y="0"/>
              <a:ext cx="1336713" cy="5334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p>
          </p:txBody>
        </p:sp>
        <p:sp>
          <p:nvSpPr>
            <p:cNvPr id="21" name="Shape 147"/>
            <p:cNvSpPr/>
            <p:nvPr/>
          </p:nvSpPr>
          <p:spPr>
            <a:xfrm>
              <a:off x="26038" y="128201"/>
              <a:ext cx="1284637"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lang="en-US" dirty="0" smtClean="0">
                  <a:solidFill>
                    <a:schemeClr val="bg1"/>
                  </a:solidFill>
                  <a:latin typeface="Consolas"/>
                  <a:cs typeface="Consolas"/>
                </a:rPr>
                <a:t>private</a:t>
              </a:r>
              <a:endParaRPr dirty="0">
                <a:solidFill>
                  <a:schemeClr val="bg1"/>
                </a:solidFill>
                <a:latin typeface="Consolas"/>
                <a:cs typeface="Consolas"/>
              </a:endParaRPr>
            </a:p>
          </p:txBody>
        </p:sp>
      </p:grpSp>
      <p:graphicFrame>
        <p:nvGraphicFramePr>
          <p:cNvPr id="22" name="Table 21"/>
          <p:cNvGraphicFramePr>
            <a:graphicFrameLocks noGrp="1"/>
          </p:cNvGraphicFramePr>
          <p:nvPr>
            <p:extLst>
              <p:ext uri="{D42A27DB-BD31-4B8C-83A1-F6EECF244321}">
                <p14:modId xmlns:p14="http://schemas.microsoft.com/office/powerpoint/2010/main" val="3132893434"/>
              </p:ext>
            </p:extLst>
          </p:nvPr>
        </p:nvGraphicFramePr>
        <p:xfrm>
          <a:off x="246472" y="3886200"/>
          <a:ext cx="8592728" cy="2514598"/>
        </p:xfrm>
        <a:graphic>
          <a:graphicData uri="http://schemas.openxmlformats.org/drawingml/2006/table">
            <a:tbl>
              <a:tblPr bandRow="1">
                <a:tableStyleId>{3B4B98B0-60AC-42C2-AFA5-B58CD77FA1E5}</a:tableStyleId>
              </a:tblPr>
              <a:tblGrid>
                <a:gridCol w="4249328"/>
                <a:gridCol w="4343400"/>
              </a:tblGrid>
              <a:tr h="409415">
                <a:tc>
                  <a:txBody>
                    <a:bodyPr/>
                    <a:lstStyle/>
                    <a:p>
                      <a:r>
                        <a:rPr lang="ru-RU" sz="1800" b="0" dirty="0" smtClean="0"/>
                        <a:t>Статический</a:t>
                      </a:r>
                      <a:r>
                        <a:rPr lang="ru-RU" sz="1800" b="0" baseline="0" dirty="0" smtClean="0"/>
                        <a:t> модификатор</a:t>
                      </a:r>
                      <a:endParaRPr lang="en-US" sz="1800" b="0" dirty="0"/>
                    </a:p>
                  </a:txBody>
                  <a:tcPr marL="68287" marR="68287" marT="45847" marB="45847" anchor="ctr"/>
                </a:tc>
                <a:tc>
                  <a:txBody>
                    <a:bodyPr/>
                    <a:lstStyle/>
                    <a:p>
                      <a:r>
                        <a:rPr lang="en-US" sz="1800" b="1" dirty="0" smtClean="0">
                          <a:latin typeface="Consolas"/>
                          <a:cs typeface="Consolas"/>
                        </a:rPr>
                        <a:t>static</a:t>
                      </a:r>
                      <a:endParaRPr lang="en-US" sz="1800" b="1" dirty="0">
                        <a:latin typeface="Consolas"/>
                        <a:cs typeface="Consolas"/>
                      </a:endParaRPr>
                    </a:p>
                  </a:txBody>
                  <a:tcPr marL="68287" marR="68287" marT="45847" marB="45847" anchor="ctr"/>
                </a:tc>
              </a:tr>
              <a:tr h="409415">
                <a:tc>
                  <a:txBody>
                    <a:bodyPr/>
                    <a:lstStyle/>
                    <a:p>
                      <a:r>
                        <a:rPr lang="ru-RU" sz="1800" b="0" baseline="0" dirty="0" smtClean="0"/>
                        <a:t>Модификатор доступа</a:t>
                      </a:r>
                      <a:endParaRPr lang="en-US" sz="1800" b="0" dirty="0"/>
                    </a:p>
                  </a:txBody>
                  <a:tcPr marL="68287" marR="68287" marT="45847" marB="45847" anchor="ctr"/>
                </a:tc>
                <a:tc>
                  <a:txBody>
                    <a:bodyPr/>
                    <a:lstStyle/>
                    <a:p>
                      <a:r>
                        <a:rPr lang="en-US" sz="1800" b="1" dirty="0" smtClean="0">
                          <a:latin typeface="Consolas"/>
                          <a:cs typeface="Consolas"/>
                        </a:rPr>
                        <a:t>public internal</a:t>
                      </a:r>
                      <a:r>
                        <a:rPr lang="en-US" sz="1800" b="1" baseline="0" dirty="0" smtClean="0">
                          <a:latin typeface="Consolas"/>
                          <a:cs typeface="Consolas"/>
                        </a:rPr>
                        <a:t> private protected</a:t>
                      </a:r>
                      <a:endParaRPr lang="en-US" sz="1800" b="1" dirty="0">
                        <a:latin typeface="Consolas"/>
                        <a:cs typeface="Consolas"/>
                      </a:endParaRPr>
                    </a:p>
                  </a:txBody>
                  <a:tcPr marL="68287" marR="68287" marT="45847" marB="45847" anchor="ctr"/>
                </a:tc>
              </a:tr>
              <a:tr h="409415">
                <a:tc>
                  <a:txBody>
                    <a:bodyPr/>
                    <a:lstStyle/>
                    <a:p>
                      <a:r>
                        <a:rPr lang="ru-RU" sz="1800" b="0" baseline="0" dirty="0" smtClean="0"/>
                        <a:t>Модификатор наследования</a:t>
                      </a:r>
                      <a:endParaRPr lang="en-US" sz="1800" b="0" dirty="0"/>
                    </a:p>
                  </a:txBody>
                  <a:tcPr marL="68287" marR="68287" marT="45847" marB="45847" anchor="ctr"/>
                </a:tc>
                <a:tc>
                  <a:txBody>
                    <a:bodyPr/>
                    <a:lstStyle/>
                    <a:p>
                      <a:r>
                        <a:rPr lang="en-US" sz="1800" b="1" dirty="0" smtClean="0">
                          <a:latin typeface="Consolas"/>
                          <a:cs typeface="Consolas"/>
                        </a:rPr>
                        <a:t>new</a:t>
                      </a:r>
                      <a:endParaRPr lang="en-US" sz="1800" b="1" dirty="0">
                        <a:latin typeface="Consolas"/>
                        <a:cs typeface="Consolas"/>
                      </a:endParaRPr>
                    </a:p>
                  </a:txBody>
                  <a:tcPr marL="68287" marR="68287" marT="45847" marB="45847" anchor="ctr"/>
                </a:tc>
              </a:tr>
              <a:tr h="409415">
                <a:tc>
                  <a:txBody>
                    <a:bodyPr/>
                    <a:lstStyle/>
                    <a:p>
                      <a:r>
                        <a:rPr lang="ru-RU" sz="1800" b="0" baseline="0" dirty="0" smtClean="0"/>
                        <a:t>Модификатор небезопасного кода</a:t>
                      </a:r>
                      <a:endParaRPr lang="en-US" sz="1800" b="0" dirty="0"/>
                    </a:p>
                  </a:txBody>
                  <a:tcPr marL="68287" marR="68287" marT="45847" marB="45847" anchor="ctr"/>
                </a:tc>
                <a:tc>
                  <a:txBody>
                    <a:bodyPr/>
                    <a:lstStyle/>
                    <a:p>
                      <a:r>
                        <a:rPr lang="en-US" sz="1800" b="1" dirty="0" smtClean="0">
                          <a:latin typeface="Consolas"/>
                          <a:cs typeface="Consolas"/>
                        </a:rPr>
                        <a:t>unsafe</a:t>
                      </a:r>
                      <a:endParaRPr lang="en-US" sz="1800" b="1" dirty="0">
                        <a:latin typeface="Consolas"/>
                        <a:cs typeface="Consolas"/>
                      </a:endParaRPr>
                    </a:p>
                  </a:txBody>
                  <a:tcPr marL="68287" marR="68287" marT="45847" marB="45847" anchor="ctr"/>
                </a:tc>
              </a:tr>
              <a:tr h="467523">
                <a:tc>
                  <a:txBody>
                    <a:bodyPr/>
                    <a:lstStyle/>
                    <a:p>
                      <a:r>
                        <a:rPr lang="ru-RU" sz="1800" b="0" baseline="0" dirty="0" smtClean="0"/>
                        <a:t>Модификатор доступа только для чтения</a:t>
                      </a:r>
                      <a:endParaRPr lang="en-US" sz="1800" b="0" dirty="0"/>
                    </a:p>
                  </a:txBody>
                  <a:tcPr marL="68287" marR="68287" marT="45847" marB="45847" anchor="ctr"/>
                </a:tc>
                <a:tc>
                  <a:txBody>
                    <a:bodyPr/>
                    <a:lstStyle/>
                    <a:p>
                      <a:r>
                        <a:rPr lang="en-US" sz="1800" b="1" dirty="0" err="1" smtClean="0">
                          <a:latin typeface="Consolas"/>
                          <a:cs typeface="Consolas"/>
                        </a:rPr>
                        <a:t>readonly</a:t>
                      </a:r>
                      <a:endParaRPr lang="en-US" sz="1800" b="1" dirty="0">
                        <a:latin typeface="Consolas"/>
                        <a:cs typeface="Consolas"/>
                      </a:endParaRPr>
                    </a:p>
                  </a:txBody>
                  <a:tcPr marL="68287" marR="68287" marT="45847" marB="45847" anchor="ctr"/>
                </a:tc>
              </a:tr>
              <a:tr h="409415">
                <a:tc>
                  <a:txBody>
                    <a:bodyPr/>
                    <a:lstStyle/>
                    <a:p>
                      <a:r>
                        <a:rPr lang="ru-RU" sz="1800" b="0" baseline="0" dirty="0" smtClean="0"/>
                        <a:t>Модификатор </a:t>
                      </a:r>
                      <a:r>
                        <a:rPr lang="ru-RU" sz="1800" b="0" baseline="0" dirty="0" err="1" smtClean="0"/>
                        <a:t>многопоточности</a:t>
                      </a:r>
                      <a:endParaRPr lang="en-US" sz="1800" b="0" dirty="0"/>
                    </a:p>
                  </a:txBody>
                  <a:tcPr marL="68287" marR="68287" marT="45847" marB="45847" anchor="ctr"/>
                </a:tc>
                <a:tc>
                  <a:txBody>
                    <a:bodyPr/>
                    <a:lstStyle/>
                    <a:p>
                      <a:r>
                        <a:rPr lang="en-US" sz="1800" b="1" dirty="0" smtClean="0">
                          <a:latin typeface="Consolas"/>
                          <a:cs typeface="Consolas"/>
                        </a:rPr>
                        <a:t>volatile</a:t>
                      </a:r>
                      <a:endParaRPr lang="en-US" sz="1800" b="1" dirty="0">
                        <a:latin typeface="Consolas"/>
                        <a:cs typeface="Consolas"/>
                      </a:endParaRPr>
                    </a:p>
                  </a:txBody>
                  <a:tcPr marL="68287" marR="68287" marT="45847" marB="45847" anchor="ctr"/>
                </a:tc>
              </a:tr>
            </a:tbl>
          </a:graphicData>
        </a:graphic>
      </p:graphicFrame>
    </p:spTree>
    <p:extLst>
      <p:ext uri="{BB962C8B-B14F-4D97-AF65-F5344CB8AC3E}">
        <p14:creationId xmlns:p14="http://schemas.microsoft.com/office/powerpoint/2010/main" val="1572062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a:t>
            </a:r>
            <a:r>
              <a:rPr lang="ru-RU" dirty="0" smtClean="0"/>
              <a:t>код</a:t>
            </a:r>
            <a:endParaRPr dirty="0"/>
          </a:p>
        </p:txBody>
      </p:sp>
      <p:pic>
        <p:nvPicPr>
          <p:cNvPr id="57" name="pasted-image.tif"/>
          <p:cNvPicPr>
            <a:picLocks noChangeAspect="1"/>
          </p:cNvPicPr>
          <p:nvPr/>
        </p:nvPicPr>
        <p:blipFill>
          <a:blip r:embed="rId2">
            <a:extLst/>
          </a:blip>
          <a:stretch>
            <a:fillRect/>
          </a:stretch>
        </p:blipFill>
        <p:spPr>
          <a:xfrm>
            <a:off x="465716" y="1762681"/>
            <a:ext cx="8212568" cy="3332638"/>
          </a:xfrm>
          <a:prstGeom prst="rect">
            <a:avLst/>
          </a:prstGeom>
          <a:ln w="12700">
            <a:miter lim="400000"/>
          </a:ln>
        </p:spPr>
      </p:pic>
      <p:sp>
        <p:nvSpPr>
          <p:cNvPr id="5" name="Shape 56"/>
          <p:cNvSpPr/>
          <p:nvPr/>
        </p:nvSpPr>
        <p:spPr>
          <a:xfrm>
            <a:off x="242249" y="5791200"/>
            <a:ext cx="8696014" cy="7078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r>
              <a:rPr sz="2000" dirty="0">
                <a:latin typeface="+mn-lt"/>
              </a:rPr>
              <a:t>Отключение компьютера не приводит ни к взрыву стены, ни к взрыву компьютера. Это можно приближенно сравнить с </a:t>
            </a:r>
            <a:r>
              <a:rPr sz="2000" dirty="0" smtClean="0">
                <a:latin typeface="+mn-lt"/>
              </a:rPr>
              <a:t>паттерном </a:t>
            </a:r>
            <a:r>
              <a:rPr sz="2000" b="1" dirty="0" smtClean="0">
                <a:latin typeface="+mn-lt"/>
              </a:rPr>
              <a:t>Null Object</a:t>
            </a:r>
            <a:endParaRPr sz="2000" b="1" dirty="0">
              <a:latin typeface="+mn-lt"/>
            </a:endParaRPr>
          </a:p>
        </p:txBody>
      </p:sp>
    </p:spTree>
    <p:extLst>
      <p:ext uri="{BB962C8B-B14F-4D97-AF65-F5344CB8AC3E}">
        <p14:creationId xmlns:p14="http://schemas.microsoft.com/office/powerpoint/2010/main" val="190900290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a:t>
            </a:r>
            <a:r>
              <a:rPr lang="ru-RU" dirty="0" smtClean="0"/>
              <a:t>код</a:t>
            </a:r>
            <a:endParaRPr dirty="0"/>
          </a:p>
        </p:txBody>
      </p:sp>
      <p:sp>
        <p:nvSpPr>
          <p:cNvPr id="60" name="Shape 60"/>
          <p:cNvSpPr/>
          <p:nvPr/>
        </p:nvSpPr>
        <p:spPr>
          <a:xfrm>
            <a:off x="257545" y="5486400"/>
            <a:ext cx="8696015" cy="1015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r>
              <a:rPr sz="2000" dirty="0">
                <a:latin typeface="+mn-lt"/>
              </a:rPr>
              <a:t>Можно </a:t>
            </a:r>
            <a:r>
              <a:rPr sz="2000" dirty="0" smtClean="0">
                <a:latin typeface="+mn-lt"/>
              </a:rPr>
              <a:t>воспользоваться </a:t>
            </a:r>
            <a:r>
              <a:rPr lang="ru-RU" sz="2000" dirty="0" smtClean="0">
                <a:latin typeface="+mn-lt"/>
              </a:rPr>
              <a:t>блоком </a:t>
            </a:r>
            <a:r>
              <a:rPr sz="2000" dirty="0" smtClean="0">
                <a:latin typeface="+mn-lt"/>
              </a:rPr>
              <a:t>бесперебо</a:t>
            </a:r>
            <a:r>
              <a:rPr lang="ru-RU" sz="2000" dirty="0" smtClean="0">
                <a:latin typeface="+mn-lt"/>
              </a:rPr>
              <a:t>й</a:t>
            </a:r>
            <a:r>
              <a:rPr sz="2000" dirty="0" smtClean="0">
                <a:latin typeface="+mn-lt"/>
              </a:rPr>
              <a:t>ного </a:t>
            </a:r>
            <a:r>
              <a:rPr sz="2000" dirty="0">
                <a:latin typeface="+mn-lt"/>
              </a:rPr>
              <a:t>питания для того, чтобы компьютер продолжал работать при отключении электричества. Это соответствует паттерну проектирования </a:t>
            </a:r>
            <a:r>
              <a:rPr sz="2000" b="1" dirty="0">
                <a:latin typeface="+mn-lt"/>
              </a:rPr>
              <a:t>Decorator</a:t>
            </a:r>
          </a:p>
        </p:txBody>
      </p:sp>
      <p:pic>
        <p:nvPicPr>
          <p:cNvPr id="61" name="pasted-image.tif"/>
          <p:cNvPicPr>
            <a:picLocks noChangeAspect="1"/>
          </p:cNvPicPr>
          <p:nvPr/>
        </p:nvPicPr>
        <p:blipFill>
          <a:blip r:embed="rId2">
            <a:extLst/>
          </a:blip>
          <a:stretch>
            <a:fillRect/>
          </a:stretch>
        </p:blipFill>
        <p:spPr>
          <a:xfrm>
            <a:off x="428463" y="1598004"/>
            <a:ext cx="8287074" cy="3661992"/>
          </a:xfrm>
          <a:prstGeom prst="rect">
            <a:avLst/>
          </a:prstGeom>
          <a:ln w="12700">
            <a:miter lim="400000"/>
          </a:ln>
        </p:spPr>
      </p:pic>
    </p:spTree>
    <p:extLst>
      <p:ext uri="{BB962C8B-B14F-4D97-AF65-F5344CB8AC3E}">
        <p14:creationId xmlns:p14="http://schemas.microsoft.com/office/powerpoint/2010/main" val="208620672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a:t>
            </a:r>
            <a:r>
              <a:rPr lang="ru-RU" dirty="0" smtClean="0"/>
              <a:t>код</a:t>
            </a:r>
            <a:endParaRPr dirty="0"/>
          </a:p>
        </p:txBody>
      </p:sp>
      <p:sp>
        <p:nvSpPr>
          <p:cNvPr id="64" name="Shape 64"/>
          <p:cNvSpPr/>
          <p:nvPr/>
        </p:nvSpPr>
        <p:spPr>
          <a:xfrm>
            <a:off x="223992" y="5551495"/>
            <a:ext cx="8696016" cy="7078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r>
              <a:rPr sz="2000">
                <a:latin typeface="+mn-lt"/>
              </a:rPr>
              <a:t>Удлинитель дает возможность подключать несколько устройств к одной стенной розетке. </a:t>
            </a:r>
            <a:r>
              <a:rPr sz="2000" dirty="0">
                <a:latin typeface="+mn-lt"/>
              </a:rPr>
              <a:t>Это соответствует паттерну проектирования </a:t>
            </a:r>
            <a:r>
              <a:rPr sz="2000" b="1" dirty="0">
                <a:latin typeface="+mn-lt"/>
              </a:rPr>
              <a:t>Composite</a:t>
            </a:r>
          </a:p>
        </p:txBody>
      </p:sp>
      <p:pic>
        <p:nvPicPr>
          <p:cNvPr id="65" name="pasted-image.tif"/>
          <p:cNvPicPr>
            <a:picLocks noChangeAspect="1"/>
          </p:cNvPicPr>
          <p:nvPr/>
        </p:nvPicPr>
        <p:blipFill>
          <a:blip r:embed="rId2">
            <a:extLst/>
          </a:blip>
          <a:stretch>
            <a:fillRect/>
          </a:stretch>
        </p:blipFill>
        <p:spPr>
          <a:xfrm>
            <a:off x="893352" y="786176"/>
            <a:ext cx="7393807" cy="4741143"/>
          </a:xfrm>
          <a:prstGeom prst="rect">
            <a:avLst/>
          </a:prstGeom>
          <a:ln w="12700">
            <a:miter lim="400000"/>
          </a:ln>
        </p:spPr>
      </p:pic>
    </p:spTree>
    <p:extLst>
      <p:ext uri="{BB962C8B-B14F-4D97-AF65-F5344CB8AC3E}">
        <p14:creationId xmlns:p14="http://schemas.microsoft.com/office/powerpoint/2010/main" val="55247341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a:t>
            </a:r>
            <a:r>
              <a:rPr lang="ru-RU" dirty="0" smtClean="0"/>
              <a:t>код</a:t>
            </a:r>
            <a:endParaRPr dirty="0"/>
          </a:p>
        </p:txBody>
      </p:sp>
      <p:sp>
        <p:nvSpPr>
          <p:cNvPr id="68" name="Shape 68"/>
          <p:cNvSpPr/>
          <p:nvPr/>
        </p:nvSpPr>
        <p:spPr>
          <a:xfrm>
            <a:off x="223992" y="5225786"/>
            <a:ext cx="8696016" cy="1323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r>
              <a:rPr sz="2000" dirty="0">
                <a:latin typeface="+mn-lt"/>
              </a:rPr>
              <a:t>Во время путешествия нам часто нужно использовать адаптер для того, чтобы подключить устройство к иностранной розетке (например, чтобы перезарядить фотоаппарат). Это соответствует паттерну проектирования </a:t>
            </a:r>
            <a:r>
              <a:rPr sz="2000" b="1" dirty="0">
                <a:latin typeface="+mn-lt"/>
              </a:rPr>
              <a:t>Adapter</a:t>
            </a:r>
          </a:p>
        </p:txBody>
      </p:sp>
      <p:pic>
        <p:nvPicPr>
          <p:cNvPr id="69" name="pasted-image.tif"/>
          <p:cNvPicPr>
            <a:picLocks noChangeAspect="1"/>
          </p:cNvPicPr>
          <p:nvPr/>
        </p:nvPicPr>
        <p:blipFill>
          <a:blip r:embed="rId2">
            <a:extLst/>
          </a:blip>
          <a:stretch>
            <a:fillRect/>
          </a:stretch>
        </p:blipFill>
        <p:spPr>
          <a:xfrm>
            <a:off x="402733" y="1619250"/>
            <a:ext cx="8338534" cy="3361361"/>
          </a:xfrm>
          <a:prstGeom prst="rect">
            <a:avLst/>
          </a:prstGeom>
          <a:ln w="12700">
            <a:miter lim="400000"/>
          </a:ln>
        </p:spPr>
      </p:pic>
    </p:spTree>
    <p:extLst>
      <p:ext uri="{BB962C8B-B14F-4D97-AF65-F5344CB8AC3E}">
        <p14:creationId xmlns:p14="http://schemas.microsoft.com/office/powerpoint/2010/main" val="114340828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Что такое интерфейс?</a:t>
            </a:r>
            <a:endParaRPr lang="en-US" dirty="0"/>
          </a:p>
        </p:txBody>
      </p:sp>
      <p:pic>
        <p:nvPicPr>
          <p:cNvPr id="4" name="Picture 3"/>
          <p:cNvPicPr>
            <a:picLocks noChangeAspect="1"/>
          </p:cNvPicPr>
          <p:nvPr/>
        </p:nvPicPr>
        <p:blipFill>
          <a:blip r:embed="rId3"/>
          <a:stretch>
            <a:fillRect/>
          </a:stretch>
        </p:blipFill>
        <p:spPr>
          <a:xfrm>
            <a:off x="304800" y="2438400"/>
            <a:ext cx="8574483" cy="3454400"/>
          </a:xfrm>
          <a:prstGeom prst="rect">
            <a:avLst/>
          </a:prstGeom>
        </p:spPr>
      </p:pic>
      <p:sp>
        <p:nvSpPr>
          <p:cNvPr id="5" name="Rectangle 4"/>
          <p:cNvSpPr/>
          <p:nvPr/>
        </p:nvSpPr>
        <p:spPr>
          <a:xfrm>
            <a:off x="228600" y="990600"/>
            <a:ext cx="8763000" cy="646331"/>
          </a:xfrm>
          <a:prstGeom prst="rect">
            <a:avLst/>
          </a:prstGeom>
        </p:spPr>
        <p:txBody>
          <a:bodyPr wrap="square">
            <a:spAutoFit/>
          </a:bodyPr>
          <a:lstStyle/>
          <a:p>
            <a:r>
              <a:rPr lang="en-US" b="1" dirty="0" smtClean="0">
                <a:latin typeface="+mn-lt"/>
              </a:rPr>
              <a:t> - </a:t>
            </a:r>
            <a:r>
              <a:rPr lang="ru-RU" b="1" dirty="0" smtClean="0">
                <a:latin typeface="+mn-lt"/>
              </a:rPr>
              <a:t>В </a:t>
            </a:r>
            <a:r>
              <a:rPr lang="ru-RU" b="1" dirty="0">
                <a:latin typeface="+mn-lt"/>
              </a:rPr>
              <a:t>чем сила интерфейсов</a:t>
            </a:r>
            <a:r>
              <a:rPr lang="ru-RU" b="1" dirty="0" smtClean="0">
                <a:latin typeface="+mn-lt"/>
              </a:rPr>
              <a:t>?</a:t>
            </a:r>
            <a:endParaRPr lang="en-US" b="1" dirty="0">
              <a:latin typeface="+mn-lt"/>
            </a:endParaRPr>
          </a:p>
          <a:p>
            <a:r>
              <a:rPr lang="en-US" b="1" dirty="0" smtClean="0">
                <a:latin typeface="+mn-lt"/>
              </a:rPr>
              <a:t> - </a:t>
            </a:r>
            <a:r>
              <a:rPr lang="ru-RU" b="1" dirty="0" smtClean="0">
                <a:latin typeface="+mn-lt"/>
              </a:rPr>
              <a:t>Сила </a:t>
            </a:r>
            <a:r>
              <a:rPr lang="ru-RU" b="1" dirty="0">
                <a:latin typeface="+mn-lt"/>
              </a:rPr>
              <a:t>интерфейсов в </a:t>
            </a:r>
            <a:r>
              <a:rPr lang="ru-RU" b="1" dirty="0" smtClean="0">
                <a:latin typeface="+mn-lt"/>
              </a:rPr>
              <a:t>слабости </a:t>
            </a:r>
            <a:r>
              <a:rPr lang="ru-RU" b="1" dirty="0">
                <a:latin typeface="+mn-lt"/>
              </a:rPr>
              <a:t>системы типов!</a:t>
            </a:r>
          </a:p>
        </p:txBody>
      </p:sp>
    </p:spTree>
    <p:extLst>
      <p:ext uri="{BB962C8B-B14F-4D97-AF65-F5344CB8AC3E}">
        <p14:creationId xmlns:p14="http://schemas.microsoft.com/office/powerpoint/2010/main" val="82604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Когда класс должен реализовывать интерфейс?</a:t>
            </a:r>
            <a:br>
              <a:rPr lang="ru-RU" dirty="0"/>
            </a:br>
            <a:endParaRPr lang="en-US" dirty="0"/>
          </a:p>
        </p:txBody>
      </p:sp>
      <p:sp>
        <p:nvSpPr>
          <p:cNvPr id="4" name="Rounded Rectangle 3"/>
          <p:cNvSpPr/>
          <p:nvPr/>
        </p:nvSpPr>
        <p:spPr bwMode="auto">
          <a:xfrm>
            <a:off x="228600" y="762000"/>
            <a:ext cx="8686800" cy="2971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dirty="0"/>
              <a:t>1. Класс реализует стратегию или является частью семейства объектов: </a:t>
            </a:r>
            <a:r>
              <a:rPr lang="ru-RU" dirty="0" err="1"/>
              <a:t>IRepository</a:t>
            </a:r>
            <a:r>
              <a:rPr lang="ru-RU" dirty="0"/>
              <a:t>, </a:t>
            </a:r>
            <a:r>
              <a:rPr lang="ru-RU" dirty="0" err="1" smtClean="0"/>
              <a:t>IFormatter</a:t>
            </a:r>
            <a:r>
              <a:rPr lang="en-US" dirty="0" smtClean="0"/>
              <a:t>, etc</a:t>
            </a:r>
            <a:r>
              <a:rPr lang="en-US" dirty="0"/>
              <a:t>.</a:t>
            </a:r>
            <a:endParaRPr lang="ru-RU" dirty="0"/>
          </a:p>
          <a:p>
            <a:pPr algn="just"/>
            <a:r>
              <a:rPr lang="ru-RU" dirty="0"/>
              <a:t>2. Класс реализует ролевой интерфейс (следствие </a:t>
            </a:r>
            <a:r>
              <a:rPr lang="ru-RU" dirty="0" smtClean="0"/>
              <a:t>ISP)</a:t>
            </a:r>
            <a:r>
              <a:rPr lang="ru-RU" dirty="0"/>
              <a:t>: ICloneable, IComparable </a:t>
            </a:r>
            <a:r>
              <a:rPr lang="ru-RU" dirty="0" smtClean="0"/>
              <a:t>etc.</a:t>
            </a:r>
            <a:endParaRPr lang="ru-RU" dirty="0">
              <a:hlinkClick r:id="rId3"/>
            </a:endParaRPr>
          </a:p>
          <a:p>
            <a:pPr algn="just"/>
            <a:r>
              <a:rPr lang="ru-RU" dirty="0"/>
              <a:t>3. Класс реализует интерфейс, требуемый для связи с другими классами. Класс является адаптером; необходимость интерфейса обусловлено принципом DIP.</a:t>
            </a:r>
            <a:endParaRPr lang="ru-RU" dirty="0">
              <a:hlinkClick r:id="rId4"/>
            </a:endParaRPr>
          </a:p>
          <a:p>
            <a:pPr algn="just"/>
            <a:r>
              <a:rPr lang="ru-RU" dirty="0"/>
              <a:t>4. Класс реализует интерфейс, поскольку его реализация завязана на внешнее окружение. Обеспечивает тестируемость клиентов данного класса. </a:t>
            </a:r>
            <a:r>
              <a:rPr lang="ru-RU" b="1" dirty="0"/>
              <a:t>Это не должно быть единственной причиной.</a:t>
            </a:r>
            <a:endParaRPr lang="en-US" dirty="0"/>
          </a:p>
        </p:txBody>
      </p:sp>
      <p:sp>
        <p:nvSpPr>
          <p:cNvPr id="3" name="Rounded Rectangle 2"/>
          <p:cNvSpPr/>
          <p:nvPr/>
        </p:nvSpPr>
        <p:spPr bwMode="auto">
          <a:xfrm>
            <a:off x="226953" y="4267200"/>
            <a:ext cx="8688447" cy="1295400"/>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t>Выделять интерфейсы «на всякий случай» - не нужно! Если это библиотечный код, то интерфейсы там полное зло: любое их изменение – ломает всех клиентов. А если это </a:t>
            </a:r>
            <a:r>
              <a:rPr lang="ru-RU" dirty="0" err="1"/>
              <a:t>продакшн</a:t>
            </a:r>
            <a:r>
              <a:rPr lang="ru-RU" dirty="0"/>
              <a:t> код, то он все равно будет меняться, и наличие лишних интерфейсов лишь сделает этот процесс более сложным.</a:t>
            </a:r>
            <a:endParaRPr lang="en-US" dirty="0" err="1" smtClean="0"/>
          </a:p>
        </p:txBody>
      </p:sp>
    </p:spTree>
    <p:extLst>
      <p:ext uri="{BB962C8B-B14F-4D97-AF65-F5344CB8AC3E}">
        <p14:creationId xmlns:p14="http://schemas.microsoft.com/office/powerpoint/2010/main" val="16256540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ru-RU" i="1" dirty="0" err="1"/>
              <a:t>объявление-интерфейса</a:t>
            </a:r>
            <a:r>
              <a:rPr lang="ru-RU" i="1" dirty="0"/>
              <a:t>:</a:t>
            </a:r>
            <a:br>
              <a:rPr lang="ru-RU" i="1" dirty="0"/>
            </a:br>
            <a:r>
              <a:rPr lang="ru-RU" i="1" dirty="0" err="1"/>
              <a:t>атрибуты</a:t>
            </a:r>
            <a:r>
              <a:rPr lang="ru-RU" dirty="0" err="1"/>
              <a:t>opt</a:t>
            </a:r>
            <a:r>
              <a:rPr lang="ru-RU" dirty="0"/>
              <a:t> </a:t>
            </a:r>
            <a:r>
              <a:rPr lang="ru-RU" i="1" dirty="0" err="1"/>
              <a:t>модификаторы-интерфейса</a:t>
            </a:r>
            <a:r>
              <a:rPr lang="ru-RU" dirty="0" err="1"/>
              <a:t>opt</a:t>
            </a:r>
            <a:r>
              <a:rPr lang="ru-RU" dirty="0"/>
              <a:t> </a:t>
            </a:r>
            <a:r>
              <a:rPr lang="ru-RU" b="1" dirty="0" err="1"/>
              <a:t>partial</a:t>
            </a:r>
            <a:r>
              <a:rPr lang="ru-RU" dirty="0" err="1"/>
              <a:t>opt</a:t>
            </a:r>
            <a:r>
              <a:rPr lang="ru-RU" dirty="0"/>
              <a:t> </a:t>
            </a:r>
            <a:r>
              <a:rPr lang="ru-RU" b="1" dirty="0" err="1"/>
              <a:t>interface</a:t>
            </a:r>
            <a:r>
              <a:rPr lang="ru-RU" b="1" dirty="0"/>
              <a:t> </a:t>
            </a:r>
            <a:endParaRPr lang="ru-RU" dirty="0"/>
          </a:p>
          <a:p>
            <a:r>
              <a:rPr lang="ru-RU" i="1" dirty="0"/>
              <a:t>идентификатор список-параметров-вариантного-</a:t>
            </a:r>
            <a:r>
              <a:rPr lang="ru-RU" i="1" dirty="0" err="1"/>
              <a:t>типа</a:t>
            </a:r>
            <a:r>
              <a:rPr lang="ru-RU" dirty="0" err="1"/>
              <a:t>opt</a:t>
            </a:r>
            <a:r>
              <a:rPr lang="ru-RU" dirty="0"/>
              <a:t> </a:t>
            </a:r>
            <a:r>
              <a:rPr lang="ru-RU" i="1" dirty="0" err="1"/>
              <a:t>базовые-интерфейсы</a:t>
            </a:r>
            <a:r>
              <a:rPr lang="ru-RU" dirty="0" err="1"/>
              <a:t>opt</a:t>
            </a:r>
            <a:r>
              <a:rPr lang="ru-RU" dirty="0"/>
              <a:t> </a:t>
            </a:r>
          </a:p>
          <a:p>
            <a:r>
              <a:rPr lang="ru-RU" i="1" dirty="0"/>
              <a:t>ограничения-на-параметры-</a:t>
            </a:r>
            <a:r>
              <a:rPr lang="ru-RU" i="1" dirty="0" err="1"/>
              <a:t>типаopt</a:t>
            </a:r>
            <a:r>
              <a:rPr lang="ru-RU" i="1" dirty="0"/>
              <a:t> </a:t>
            </a:r>
            <a:r>
              <a:rPr lang="ru-RU" i="1" dirty="0" err="1"/>
              <a:t>тело-интерфейса</a:t>
            </a:r>
            <a:r>
              <a:rPr lang="ru-RU" i="1" dirty="0"/>
              <a:t> </a:t>
            </a:r>
            <a:r>
              <a:rPr lang="ru-RU" b="1" dirty="0"/>
              <a:t>;</a:t>
            </a:r>
            <a:r>
              <a:rPr lang="ru-RU" i="1" dirty="0" err="1"/>
              <a:t>opt</a:t>
            </a:r>
            <a:r>
              <a:rPr lang="ru-RU" i="1" dirty="0"/>
              <a:t> </a:t>
            </a:r>
            <a:endParaRPr lang="ru-RU" dirty="0"/>
          </a:p>
          <a:p>
            <a:endParaRPr lang="en-US" dirty="0"/>
          </a:p>
        </p:txBody>
      </p:sp>
    </p:spTree>
    <p:extLst>
      <p:ext uri="{BB962C8B-B14F-4D97-AF65-F5344CB8AC3E}">
        <p14:creationId xmlns:p14="http://schemas.microsoft.com/office/powerpoint/2010/main" val="1633108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такое интерфейс?</a:t>
            </a:r>
            <a:endParaRPr lang="ru-RU" dirty="0"/>
          </a:p>
        </p:txBody>
      </p:sp>
      <p:sp>
        <p:nvSpPr>
          <p:cNvPr id="4" name="Rounded Rectangle 3"/>
          <p:cNvSpPr/>
          <p:nvPr/>
        </p:nvSpPr>
        <p:spPr bwMode="auto">
          <a:xfrm>
            <a:off x="228600" y="1371600"/>
            <a:ext cx="8686800"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Интерфейс не содержит код или данные, а просто указывает методы и свойства, которые наследуемый от интерфейса класс должен реализовать</a:t>
            </a:r>
          </a:p>
        </p:txBody>
      </p:sp>
      <p:sp>
        <p:nvSpPr>
          <p:cNvPr id="6" name="Rounded Rectangle 5"/>
          <p:cNvSpPr/>
          <p:nvPr/>
        </p:nvSpPr>
        <p:spPr bwMode="auto">
          <a:xfrm>
            <a:off x="228600" y="2286000"/>
            <a:ext cx="8686800"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Использование интерфейса позволяет упростить разработку и выполнять стандартизацию кода</a:t>
            </a:r>
          </a:p>
        </p:txBody>
      </p:sp>
      <p:grpSp>
        <p:nvGrpSpPr>
          <p:cNvPr id="15" name="Group 14"/>
          <p:cNvGrpSpPr/>
          <p:nvPr/>
        </p:nvGrpSpPr>
        <p:grpSpPr>
          <a:xfrm>
            <a:off x="228600" y="3352800"/>
            <a:ext cx="8686800" cy="3214708"/>
            <a:chOff x="304800" y="2881292"/>
            <a:chExt cx="8302626" cy="3214708"/>
          </a:xfrm>
        </p:grpSpPr>
        <p:sp>
          <p:nvSpPr>
            <p:cNvPr id="7" name="AutoShape 4"/>
            <p:cNvSpPr>
              <a:spLocks noChangeArrowheads="1"/>
            </p:cNvSpPr>
            <p:nvPr/>
          </p:nvSpPr>
          <p:spPr bwMode="auto">
            <a:xfrm>
              <a:off x="3416300" y="2881292"/>
              <a:ext cx="2079625" cy="1247775"/>
            </a:xfrm>
            <a:prstGeom prst="roundRect">
              <a:avLst>
                <a:gd name="adj" fmla="val 4167"/>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lIns="0" tIns="0" rIns="0" anchor="ctr"/>
            <a:lstStyle/>
            <a:p>
              <a:pPr marL="174625" algn="ctr" eaLnBrk="0" hangingPunct="0">
                <a:lnSpc>
                  <a:spcPct val="165000"/>
                </a:lnSpc>
                <a:buClr>
                  <a:srgbClr val="DC0081"/>
                </a:buClr>
                <a:buFont typeface="Wingdings" pitchFamily="2" charset="2"/>
                <a:buNone/>
              </a:pPr>
              <a:r>
                <a:rPr lang="ru-RU" sz="1600" dirty="0" smtClean="0">
                  <a:latin typeface="Consolas" pitchFamily="49" charset="0"/>
                  <a:cs typeface="Consolas" pitchFamily="49" charset="0"/>
                </a:rPr>
                <a:t>IComparable :</a:t>
              </a:r>
              <a:br>
                <a:rPr lang="ru-RU" sz="1600" dirty="0" smtClean="0">
                  <a:latin typeface="Consolas" pitchFamily="49" charset="0"/>
                  <a:cs typeface="Consolas" pitchFamily="49" charset="0"/>
                </a:rPr>
              </a:br>
              <a:r>
                <a:rPr lang="ru-RU" sz="1600" dirty="0" smtClean="0">
                  <a:latin typeface="Consolas" pitchFamily="49" charset="0"/>
                  <a:cs typeface="Consolas" pitchFamily="49" charset="0"/>
                </a:rPr>
                <a:t>CompareTo(…)</a:t>
              </a:r>
              <a:endParaRPr lang="ru-RU" sz="1600" dirty="0">
                <a:latin typeface="Consolas" pitchFamily="49" charset="0"/>
                <a:cs typeface="Consolas" pitchFamily="49" charset="0"/>
              </a:endParaRPr>
            </a:p>
          </p:txBody>
        </p:sp>
        <p:sp>
          <p:nvSpPr>
            <p:cNvPr id="8" name="AutoShape 4"/>
            <p:cNvSpPr>
              <a:spLocks noChangeArrowheads="1"/>
            </p:cNvSpPr>
            <p:nvPr/>
          </p:nvSpPr>
          <p:spPr bwMode="auto">
            <a:xfrm>
              <a:off x="3135313" y="4678363"/>
              <a:ext cx="2655888" cy="1417637"/>
            </a:xfrm>
            <a:prstGeom prst="roundRect">
              <a:avLst>
                <a:gd name="adj" fmla="val 4167"/>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sz="1600" dirty="0" smtClean="0">
                  <a:latin typeface="Consolas" pitchFamily="49" charset="0"/>
                  <a:cs typeface="Consolas" pitchFamily="49" charset="0"/>
                </a:rPr>
                <a:t>Int32</a:t>
              </a:r>
            </a:p>
            <a:p>
              <a:pPr algn="ctr" eaLnBrk="0" hangingPunct="0">
                <a:buClr>
                  <a:srgbClr val="DC0081"/>
                </a:buClr>
                <a:buFont typeface="Wingdings" pitchFamily="2" charset="2"/>
                <a:buNone/>
              </a:pPr>
              <a:endParaRPr lang="ru-RU" sz="1600" dirty="0" smtClean="0">
                <a:latin typeface="Consolas" pitchFamily="49" charset="0"/>
                <a:cs typeface="Consolas" pitchFamily="49" charset="0"/>
              </a:endParaRPr>
            </a:p>
            <a:p>
              <a:pPr algn="ctr" eaLnBrk="0" hangingPunct="0">
                <a:buClr>
                  <a:srgbClr val="DC0081"/>
                </a:buClr>
                <a:buFont typeface="Wingdings" pitchFamily="2" charset="2"/>
                <a:buNone/>
              </a:pPr>
              <a:r>
                <a:rPr lang="ru-RU" b="1" dirty="0" smtClean="0">
                  <a:solidFill>
                    <a:schemeClr val="tx1"/>
                  </a:solidFill>
                  <a:cs typeface="Consolas" pitchFamily="49" charset="0"/>
                </a:rPr>
                <a:t>100 &gt; 99 ?</a:t>
              </a:r>
            </a:p>
            <a:p>
              <a:pPr algn="ctr" eaLnBrk="0" hangingPunct="0">
                <a:buClr>
                  <a:srgbClr val="DC0081"/>
                </a:buClr>
                <a:buFont typeface="Wingdings" pitchFamily="2" charset="2"/>
                <a:buNone/>
              </a:pPr>
              <a:r>
                <a:rPr lang="ru-RU" dirty="0" smtClean="0">
                  <a:cs typeface="Consolas" pitchFamily="49" charset="0"/>
                </a:rPr>
                <a:t>Численное сравнение</a:t>
              </a:r>
              <a:endParaRPr lang="ru-RU" dirty="0">
                <a:cs typeface="Consolas" pitchFamily="49" charset="0"/>
              </a:endParaRPr>
            </a:p>
          </p:txBody>
        </p:sp>
        <p:sp>
          <p:nvSpPr>
            <p:cNvPr id="9" name="AutoShape 4"/>
            <p:cNvSpPr>
              <a:spLocks noChangeArrowheads="1"/>
            </p:cNvSpPr>
            <p:nvPr/>
          </p:nvSpPr>
          <p:spPr bwMode="auto">
            <a:xfrm>
              <a:off x="5951538" y="4678363"/>
              <a:ext cx="2655888" cy="1417637"/>
            </a:xfrm>
            <a:prstGeom prst="roundRect">
              <a:avLst>
                <a:gd name="adj" fmla="val 4167"/>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sz="1600" dirty="0" err="1" smtClean="0">
                  <a:latin typeface="Consolas" pitchFamily="49" charset="0"/>
                  <a:cs typeface="Consolas" pitchFamily="49" charset="0"/>
                </a:rPr>
                <a:t>Employee</a:t>
              </a:r>
              <a:endParaRPr lang="ru-RU" sz="1600" dirty="0" smtClean="0">
                <a:latin typeface="Consolas" pitchFamily="49" charset="0"/>
                <a:cs typeface="Consolas" pitchFamily="49" charset="0"/>
              </a:endParaRPr>
            </a:p>
            <a:p>
              <a:pPr algn="ctr" eaLnBrk="0" hangingPunct="0">
                <a:buClr>
                  <a:srgbClr val="DC0081"/>
                </a:buClr>
                <a:buFont typeface="Wingdings" pitchFamily="2" charset="2"/>
                <a:buNone/>
              </a:pPr>
              <a:endParaRPr lang="ru-RU" sz="1600" dirty="0" smtClean="0">
                <a:latin typeface="Consolas" pitchFamily="49" charset="0"/>
                <a:cs typeface="Consolas" pitchFamily="49" charset="0"/>
              </a:endParaRPr>
            </a:p>
            <a:p>
              <a:pPr algn="ctr" eaLnBrk="0" hangingPunct="0">
                <a:buClr>
                  <a:srgbClr val="DC0081"/>
                </a:buClr>
                <a:buFont typeface="Wingdings" pitchFamily="2" charset="2"/>
                <a:buNone/>
              </a:pPr>
              <a:r>
                <a:rPr lang="ru-RU" b="1" dirty="0" smtClean="0">
                  <a:solidFill>
                    <a:schemeClr val="tx1"/>
                  </a:solidFill>
                  <a:cs typeface="Consolas" pitchFamily="49" charset="0"/>
                </a:rPr>
                <a:t>VIP &gt; </a:t>
              </a:r>
              <a:r>
                <a:rPr lang="ru-RU" b="1" dirty="0" err="1" smtClean="0">
                  <a:solidFill>
                    <a:schemeClr val="tx1"/>
                  </a:solidFill>
                  <a:cs typeface="Consolas" pitchFamily="49" charset="0"/>
                </a:rPr>
                <a:t>Worker</a:t>
              </a:r>
              <a:r>
                <a:rPr lang="ru-RU" b="1" dirty="0" smtClean="0">
                  <a:solidFill>
                    <a:schemeClr val="tx1"/>
                  </a:solidFill>
                  <a:cs typeface="Consolas" pitchFamily="49" charset="0"/>
                </a:rPr>
                <a:t> ?</a:t>
              </a:r>
            </a:p>
            <a:p>
              <a:pPr algn="ctr" eaLnBrk="0" hangingPunct="0">
                <a:buClr>
                  <a:srgbClr val="DC0081"/>
                </a:buClr>
                <a:buFont typeface="Wingdings" pitchFamily="2" charset="2"/>
                <a:buNone/>
              </a:pPr>
              <a:r>
                <a:rPr lang="ru-RU" dirty="0" smtClean="0">
                  <a:cs typeface="Consolas" pitchFamily="49" charset="0"/>
                </a:rPr>
                <a:t>С</a:t>
              </a:r>
              <a:r>
                <a:rPr lang="ru-RU" dirty="0">
                  <a:cs typeface="Consolas" pitchFamily="49" charset="0"/>
                </a:rPr>
                <a:t>р</a:t>
              </a:r>
              <a:r>
                <a:rPr lang="ru-RU" dirty="0" smtClean="0">
                  <a:cs typeface="Consolas" pitchFamily="49" charset="0"/>
                </a:rPr>
                <a:t>авнение по рангу</a:t>
              </a:r>
              <a:endParaRPr lang="ru-RU" dirty="0">
                <a:cs typeface="Consolas" pitchFamily="49" charset="0"/>
              </a:endParaRPr>
            </a:p>
          </p:txBody>
        </p:sp>
        <p:sp>
          <p:nvSpPr>
            <p:cNvPr id="10" name="AutoShape 4"/>
            <p:cNvSpPr>
              <a:spLocks noChangeArrowheads="1"/>
            </p:cNvSpPr>
            <p:nvPr/>
          </p:nvSpPr>
          <p:spPr bwMode="auto">
            <a:xfrm>
              <a:off x="304800" y="4678363"/>
              <a:ext cx="2655887" cy="1417637"/>
            </a:xfrm>
            <a:prstGeom prst="roundRect">
              <a:avLst>
                <a:gd name="adj" fmla="val 4167"/>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sz="1600" smtClean="0">
                  <a:latin typeface="Consolas" pitchFamily="49" charset="0"/>
                  <a:cs typeface="Consolas" pitchFamily="49" charset="0"/>
                </a:rPr>
                <a:t>String</a:t>
              </a:r>
            </a:p>
            <a:p>
              <a:pPr algn="ctr" eaLnBrk="0" hangingPunct="0">
                <a:buClr>
                  <a:srgbClr val="DC0081"/>
                </a:buClr>
                <a:buFont typeface="Wingdings" pitchFamily="2" charset="2"/>
                <a:buNone/>
              </a:pPr>
              <a:endParaRPr lang="ru-RU" sz="1600" smtClean="0">
                <a:latin typeface="Consolas" pitchFamily="49" charset="0"/>
                <a:cs typeface="Consolas" pitchFamily="49" charset="0"/>
              </a:endParaRPr>
            </a:p>
            <a:p>
              <a:pPr algn="ctr" eaLnBrk="0" hangingPunct="0">
                <a:buClr>
                  <a:srgbClr val="DC0081"/>
                </a:buClr>
                <a:buFont typeface="Wingdings" pitchFamily="2" charset="2"/>
                <a:buNone/>
              </a:pPr>
              <a:r>
                <a:rPr lang="ru-RU" b="1" smtClean="0">
                  <a:solidFill>
                    <a:schemeClr val="tx1"/>
                  </a:solidFill>
                  <a:cs typeface="Consolas" pitchFamily="49" charset="0"/>
                </a:rPr>
                <a:t>BBB &gt; AAA?</a:t>
              </a:r>
            </a:p>
            <a:p>
              <a:pPr algn="ctr" eaLnBrk="0" hangingPunct="0">
                <a:buClr>
                  <a:srgbClr val="DC0081"/>
                </a:buClr>
                <a:buFont typeface="Wingdings" pitchFamily="2" charset="2"/>
                <a:buNone/>
              </a:pPr>
              <a:r>
                <a:rPr lang="ru-RU" smtClean="0"/>
                <a:t>Буквенно-цифровое сравнение</a:t>
              </a:r>
              <a:endParaRPr lang="ru-RU">
                <a:latin typeface="Consolas" pitchFamily="49" charset="0"/>
                <a:cs typeface="Consolas" pitchFamily="49" charset="0"/>
              </a:endParaRPr>
            </a:p>
          </p:txBody>
        </p:sp>
        <p:pic>
          <p:nvPicPr>
            <p:cNvPr id="11" name="Picture 25" descr="arrow11"/>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4356894" y="3958431"/>
              <a:ext cx="198437" cy="771525"/>
            </a:xfrm>
            <a:prstGeom prst="rect">
              <a:avLst/>
            </a:prstGeom>
            <a:noFill/>
            <a:ln w="9525">
              <a:noFill/>
              <a:miter lim="800000"/>
              <a:headEnd/>
              <a:tailEnd/>
            </a:ln>
          </p:spPr>
        </p:pic>
        <p:pic>
          <p:nvPicPr>
            <p:cNvPr id="12" name="Picture 25" descr="arrow11"/>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3017837" y="3958431"/>
              <a:ext cx="234950" cy="912812"/>
            </a:xfrm>
            <a:prstGeom prst="rect">
              <a:avLst/>
            </a:prstGeom>
            <a:noFill/>
            <a:ln w="9525">
              <a:noFill/>
              <a:miter lim="800000"/>
              <a:headEnd/>
              <a:tailEnd/>
            </a:ln>
            <a:scene3d>
              <a:camera prst="orthographicFront">
                <a:rot lat="0" lon="0" rev="18900000"/>
              </a:camera>
              <a:lightRig rig="threePt" dir="t"/>
            </a:scene3d>
          </p:spPr>
        </p:pic>
        <p:pic>
          <p:nvPicPr>
            <p:cNvPr id="13" name="Picture 25" descr="arrow11"/>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495926" y="3911635"/>
              <a:ext cx="234950" cy="912812"/>
            </a:xfrm>
            <a:prstGeom prst="rect">
              <a:avLst/>
            </a:prstGeom>
            <a:noFill/>
            <a:ln w="9525">
              <a:noFill/>
              <a:miter lim="800000"/>
              <a:headEnd/>
              <a:tailEnd/>
            </a:ln>
            <a:scene3d>
              <a:camera prst="orthographicFront">
                <a:rot lat="0" lon="0" rev="2700000"/>
              </a:camera>
              <a:lightRig rig="threePt" dir="t"/>
            </a:scene3d>
          </p:spPr>
        </p:pic>
      </p:grpSp>
      <p:sp>
        <p:nvSpPr>
          <p:cNvPr id="14" name="Rounded Rectangle 13"/>
          <p:cNvSpPr/>
          <p:nvPr/>
        </p:nvSpPr>
        <p:spPr bwMode="auto">
          <a:xfrm>
            <a:off x="5912765" y="3212089"/>
            <a:ext cx="2971800" cy="1828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smtClean="0"/>
              <a:t>Различные классы могут реализовывать один и тот же интерфейс по-разному, при условии, что они представляют набор методов, определяемых интерфейсом</a:t>
            </a:r>
          </a:p>
        </p:txBody>
      </p:sp>
      <p:sp>
        <p:nvSpPr>
          <p:cNvPr id="16" name="Rounded Rectangle 15"/>
          <p:cNvSpPr/>
          <p:nvPr/>
        </p:nvSpPr>
        <p:spPr bwMode="auto">
          <a:xfrm>
            <a:off x="228600" y="685800"/>
            <a:ext cx="8686800" cy="6096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smtClean="0"/>
              <a:t>Интерфейс (interface)</a:t>
            </a:r>
            <a:r>
              <a:rPr lang="ru-RU" dirty="0" smtClean="0"/>
              <a:t>  именованный набор абстрактных членов</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Создание и реализация интерфейсов</a:t>
            </a:r>
            <a:endParaRPr lang="ru-RU"/>
          </a:p>
        </p:txBody>
      </p:sp>
      <p:sp>
        <p:nvSpPr>
          <p:cNvPr id="4" name="Flowchart: Document 3"/>
          <p:cNvSpPr/>
          <p:nvPr/>
        </p:nvSpPr>
        <p:spPr bwMode="auto">
          <a:xfrm>
            <a:off x="304800" y="762000"/>
            <a:ext cx="3429000" cy="1981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b="1" dirty="0" smtClean="0">
              <a:latin typeface="Consolas" pitchFamily="49" charset="0"/>
              <a:cs typeface="Consolas" pitchFamily="49" charset="0"/>
            </a:endParaRPr>
          </a:p>
          <a:p>
            <a:r>
              <a:rPr lang="ru-RU" b="1" dirty="0" smtClean="0">
                <a:latin typeface="Consolas" pitchFamily="49" charset="0"/>
                <a:cs typeface="Consolas" pitchFamily="49" charset="0"/>
              </a:rPr>
              <a:t>interface</a:t>
            </a:r>
            <a:r>
              <a:rPr lang="ru-RU" sz="1600" dirty="0" smtClean="0">
                <a:latin typeface="Consolas" pitchFamily="49" charset="0"/>
                <a:cs typeface="Consolas" pitchFamily="49" charset="0"/>
              </a:rPr>
              <a:t> </a:t>
            </a:r>
            <a:r>
              <a:rPr lang="ru-RU" sz="1600" b="1" dirty="0" err="1" smtClean="0">
                <a:latin typeface="Consolas" pitchFamily="49" charset="0"/>
                <a:cs typeface="Consolas" pitchFamily="49" charset="0"/>
              </a:rPr>
              <a:t>I</a:t>
            </a:r>
            <a:r>
              <a:rPr lang="ru-RU" sz="1600" dirty="0" err="1" smtClean="0">
                <a:latin typeface="Consolas" pitchFamily="49" charset="0"/>
                <a:cs typeface="Consolas" pitchFamily="49" charset="0"/>
              </a:rPr>
              <a:t>Calculator</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double Add();</a:t>
            </a:r>
          </a:p>
          <a:p>
            <a:r>
              <a:rPr lang="ru-RU" sz="1600" dirty="0" smtClean="0">
                <a:latin typeface="Consolas" pitchFamily="49" charset="0"/>
                <a:cs typeface="Consolas" pitchFamily="49" charset="0"/>
              </a:rPr>
              <a:t>    double </a:t>
            </a:r>
            <a:r>
              <a:rPr lang="ru-RU" sz="1600" dirty="0" err="1" smtClean="0">
                <a:latin typeface="Consolas" pitchFamily="49" charset="0"/>
                <a:cs typeface="Consolas" pitchFamily="49" charset="0"/>
              </a:rPr>
              <a:t>Subtract</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double </a:t>
            </a:r>
            <a:r>
              <a:rPr lang="ru-RU" sz="1600" dirty="0" err="1" smtClean="0">
                <a:latin typeface="Consolas" pitchFamily="49" charset="0"/>
                <a:cs typeface="Consolas" pitchFamily="49" charset="0"/>
              </a:rPr>
              <a:t>Multiply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double </a:t>
            </a:r>
            <a:r>
              <a:rPr lang="ru-RU" sz="1600" dirty="0" err="1" smtClean="0">
                <a:latin typeface="Consolas" pitchFamily="49" charset="0"/>
                <a:cs typeface="Consolas" pitchFamily="49" charset="0"/>
              </a:rPr>
              <a:t>Divide</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p>
        </p:txBody>
      </p:sp>
      <p:sp>
        <p:nvSpPr>
          <p:cNvPr id="5" name="Rounded Rectangle 4"/>
          <p:cNvSpPr/>
          <p:nvPr/>
        </p:nvSpPr>
        <p:spPr bwMode="auto">
          <a:xfrm>
            <a:off x="3810000" y="914400"/>
            <a:ext cx="5105400" cy="7620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Для определения интерфейса используется ключевое слово interface</a:t>
            </a:r>
          </a:p>
        </p:txBody>
      </p:sp>
      <p:sp>
        <p:nvSpPr>
          <p:cNvPr id="6" name="Rounded Rectangle 5"/>
          <p:cNvSpPr/>
          <p:nvPr/>
        </p:nvSpPr>
        <p:spPr bwMode="auto">
          <a:xfrm>
            <a:off x="3810000" y="1752600"/>
            <a:ext cx="5105400" cy="7620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Модификатор доступа не указывается, тело метода заменяется точкой с запятой</a:t>
            </a:r>
          </a:p>
        </p:txBody>
      </p:sp>
      <p:sp>
        <p:nvSpPr>
          <p:cNvPr id="7" name="Flowchart: Document 6"/>
          <p:cNvSpPr/>
          <p:nvPr/>
        </p:nvSpPr>
        <p:spPr bwMode="auto">
          <a:xfrm>
            <a:off x="304800" y="2819400"/>
            <a:ext cx="4419600" cy="2209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Calculator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ICalculator</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solidFill>
                  <a:schemeClr val="tx1"/>
                </a:solidFill>
                <a:latin typeface="Consolas" pitchFamily="49" charset="0"/>
                <a:cs typeface="Consolas" pitchFamily="49" charset="0"/>
              </a:rPr>
              <a:t>    public</a:t>
            </a:r>
            <a:r>
              <a:rPr lang="en-US" sz="1600" b="1" dirty="0">
                <a:latin typeface="Consolas" pitchFamily="49" charset="0"/>
                <a:cs typeface="Consolas" pitchFamily="49" charset="0"/>
              </a:rPr>
              <a:t> virtual</a:t>
            </a:r>
            <a:r>
              <a:rPr lang="ru-RU" sz="1600" dirty="0">
                <a:latin typeface="Consolas" pitchFamily="49" charset="0"/>
                <a:cs typeface="Consolas" pitchFamily="49" charset="0"/>
              </a:rPr>
              <a:t> </a:t>
            </a:r>
            <a:r>
              <a:rPr lang="ru-RU" sz="1600" dirty="0" smtClean="0">
                <a:solidFill>
                  <a:schemeClr val="tx1"/>
                </a:solidFill>
                <a:latin typeface="Consolas" pitchFamily="49" charset="0"/>
                <a:cs typeface="Consolas" pitchFamily="49" charset="0"/>
              </a:rPr>
              <a:t>double Add() {...}</a:t>
            </a:r>
          </a:p>
          <a:p>
            <a:r>
              <a:rPr lang="ru-RU" sz="1600" dirty="0" smtClean="0">
                <a:latin typeface="Consolas" pitchFamily="49" charset="0"/>
                <a:cs typeface="Consolas" pitchFamily="49" charset="0"/>
              </a:rPr>
              <a:t>    public double </a:t>
            </a:r>
            <a:r>
              <a:rPr lang="ru-RU" sz="1600" dirty="0" err="1" smtClean="0">
                <a:latin typeface="Consolas" pitchFamily="49" charset="0"/>
                <a:cs typeface="Consolas" pitchFamily="49" charset="0"/>
              </a:rPr>
              <a:t>Subtract</a:t>
            </a:r>
            <a:r>
              <a:rPr lang="ru-RU" sz="1600" dirty="0" smtClean="0">
                <a:solidFill>
                  <a:schemeClr val="tx1"/>
                </a:solidFill>
                <a:latin typeface="Consolas" pitchFamily="49" charset="0"/>
                <a:cs typeface="Consolas" pitchFamily="49" charset="0"/>
              </a:rPr>
              <a:t> () {...}</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    public double </a:t>
            </a:r>
            <a:r>
              <a:rPr lang="ru-RU" sz="1600" dirty="0" err="1" smtClean="0">
                <a:latin typeface="Consolas" pitchFamily="49" charset="0"/>
                <a:cs typeface="Consolas" pitchFamily="49" charset="0"/>
              </a:rPr>
              <a:t>Multiply</a:t>
            </a:r>
            <a:r>
              <a:rPr lang="ru-RU" sz="1600" dirty="0" smtClean="0">
                <a:solidFill>
                  <a:schemeClr val="tx1"/>
                </a:solidFill>
                <a:latin typeface="Consolas" pitchFamily="49" charset="0"/>
                <a:cs typeface="Consolas" pitchFamily="49" charset="0"/>
              </a:rPr>
              <a:t> () {...}</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    public double </a:t>
            </a:r>
            <a:r>
              <a:rPr lang="ru-RU" sz="1600" dirty="0" err="1" smtClean="0">
                <a:latin typeface="Consolas" pitchFamily="49" charset="0"/>
                <a:cs typeface="Consolas" pitchFamily="49" charset="0"/>
              </a:rPr>
              <a:t>Divide</a:t>
            </a:r>
            <a:r>
              <a:rPr lang="ru-RU" sz="1600" dirty="0" smtClean="0">
                <a:solidFill>
                  <a:schemeClr val="tx1"/>
                </a:solidFill>
                <a:latin typeface="Consolas" pitchFamily="49" charset="0"/>
                <a:cs typeface="Consolas" pitchFamily="49" charset="0"/>
              </a:rPr>
              <a:t> () {...}</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8" name="Rounded Rectangle 7"/>
          <p:cNvSpPr/>
          <p:nvPr/>
        </p:nvSpPr>
        <p:spPr bwMode="auto">
          <a:xfrm>
            <a:off x="4533900" y="2686334"/>
            <a:ext cx="4343400"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smtClean="0"/>
              <a:t>Имена методов и типы возвращаемого значения в точности совпадают</a:t>
            </a:r>
          </a:p>
        </p:txBody>
      </p:sp>
      <p:sp>
        <p:nvSpPr>
          <p:cNvPr id="9" name="Rounded Rectangle 8"/>
          <p:cNvSpPr/>
          <p:nvPr/>
        </p:nvSpPr>
        <p:spPr bwMode="auto">
          <a:xfrm>
            <a:off x="4572000" y="3580831"/>
            <a:ext cx="4343400"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smtClean="0"/>
              <a:t>Любые параметры (в том числе модификаторы ключевых слов </a:t>
            </a:r>
            <a:r>
              <a:rPr lang="ru-RU" dirty="0" err="1" smtClean="0"/>
              <a:t>ref</a:t>
            </a:r>
            <a:r>
              <a:rPr lang="ru-RU" dirty="0" smtClean="0"/>
              <a:t> и </a:t>
            </a:r>
            <a:r>
              <a:rPr lang="ru-RU" dirty="0" err="1" smtClean="0"/>
              <a:t>out</a:t>
            </a:r>
            <a:r>
              <a:rPr lang="ru-RU" dirty="0" smtClean="0"/>
              <a:t>) в точности совпадают</a:t>
            </a:r>
          </a:p>
        </p:txBody>
      </p:sp>
      <p:sp>
        <p:nvSpPr>
          <p:cNvPr id="10" name="Rounded Rectangle 9"/>
          <p:cNvSpPr/>
          <p:nvPr/>
        </p:nvSpPr>
        <p:spPr bwMode="auto">
          <a:xfrm>
            <a:off x="266701" y="5448300"/>
            <a:ext cx="8610600"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smtClean="0"/>
              <a:t>Класс может быть более доступным, чем его базовый интерфейс</a:t>
            </a:r>
          </a:p>
          <a:p>
            <a:pPr marL="285750" indent="-285750" algn="just" defTabSz="457200">
              <a:lnSpc>
                <a:spcPct val="90000"/>
              </a:lnSpc>
              <a:buFont typeface="Wingdings" pitchFamily="2" charset="2"/>
              <a:buChar char="ü"/>
              <a:tabLst>
                <a:tab pos="457200" algn="l"/>
              </a:tabLst>
            </a:pPr>
            <a:r>
              <a:rPr lang="ru-RU" dirty="0" smtClean="0"/>
              <a:t>Интерфейс не может быть более доступным, чем его базовый интерфейс</a:t>
            </a:r>
          </a:p>
        </p:txBody>
      </p:sp>
      <p:pic>
        <p:nvPicPr>
          <p:cNvPr id="11"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1444809" flipV="1">
            <a:off x="1145698" y="1225537"/>
            <a:ext cx="2825681" cy="228503"/>
          </a:xfrm>
          <a:prstGeom prst="rect">
            <a:avLst/>
          </a:prstGeom>
          <a:noFill/>
          <a:ln w="9525">
            <a:noFill/>
            <a:miter lim="800000"/>
            <a:headEnd/>
            <a:tailEnd/>
          </a:ln>
        </p:spPr>
      </p:pic>
      <p:sp>
        <p:nvSpPr>
          <p:cNvPr id="13" name="Right Brace 12"/>
          <p:cNvSpPr/>
          <p:nvPr/>
        </p:nvSpPr>
        <p:spPr>
          <a:xfrm>
            <a:off x="2743200" y="1295400"/>
            <a:ext cx="457200" cy="1066800"/>
          </a:xfrm>
          <a:prstGeom prst="rightBrace">
            <a:avLst>
              <a:gd name="adj1" fmla="val 292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pic>
        <p:nvPicPr>
          <p:cNvPr id="14"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1551845" flipV="1">
            <a:off x="3193690" y="1825613"/>
            <a:ext cx="699099" cy="237344"/>
          </a:xfrm>
          <a:prstGeom prst="rect">
            <a:avLst/>
          </a:prstGeom>
          <a:noFill/>
          <a:ln w="9525">
            <a:noFill/>
            <a:miter lim="800000"/>
            <a:headEnd/>
            <a:tailEnd/>
          </a:ln>
        </p:spPr>
      </p:pic>
      <p:sp>
        <p:nvSpPr>
          <p:cNvPr id="15" name="Скругленный прямоугольник 14"/>
          <p:cNvSpPr/>
          <p:nvPr/>
        </p:nvSpPr>
        <p:spPr bwMode="auto">
          <a:xfrm>
            <a:off x="334940" y="4843278"/>
            <a:ext cx="8542361" cy="528823"/>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Реализация метода может быть как виртуальной так и не виртуальной</a:t>
            </a:r>
          </a:p>
        </p:txBody>
      </p:sp>
      <p:pic>
        <p:nvPicPr>
          <p:cNvPr id="16"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4291861" flipV="1">
            <a:off x="1870382" y="4623413"/>
            <a:ext cx="1144392" cy="30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Создание и реализация интерфейсов</a:t>
            </a:r>
            <a:endParaRPr lang="ru-RU"/>
          </a:p>
        </p:txBody>
      </p:sp>
      <p:sp>
        <p:nvSpPr>
          <p:cNvPr id="4" name="Flowchart: Document 3"/>
          <p:cNvSpPr/>
          <p:nvPr/>
        </p:nvSpPr>
        <p:spPr bwMode="auto">
          <a:xfrm>
            <a:off x="304800" y="685800"/>
            <a:ext cx="68580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Calculator</a:t>
            </a:r>
            <a:r>
              <a:rPr lang="ru-RU" sz="1600" dirty="0" smtClean="0">
                <a:latin typeface="Consolas" pitchFamily="49" charset="0"/>
                <a:cs typeface="Consolas" pitchFamily="49" charset="0"/>
              </a:rPr>
              <a:t> : </a:t>
            </a:r>
            <a:r>
              <a:rPr lang="ru-RU" b="1" dirty="0" err="1" smtClean="0">
                <a:latin typeface="Consolas" pitchFamily="49" charset="0"/>
                <a:cs typeface="Consolas" pitchFamily="49" charset="0"/>
              </a:rPr>
              <a:t>ICalculator</a:t>
            </a:r>
            <a:r>
              <a:rPr lang="ru-RU" b="1" dirty="0" smtClean="0">
                <a:latin typeface="Consolas" pitchFamily="49" charset="0"/>
                <a:cs typeface="Consolas" pitchFamily="49" charset="0"/>
              </a:rPr>
              <a:t>, IComparable</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 . .</a:t>
            </a:r>
          </a:p>
          <a:p>
            <a:r>
              <a:rPr lang="ru-RU" sz="1600" dirty="0" smtClean="0">
                <a:latin typeface="Consolas" pitchFamily="49" charset="0"/>
                <a:cs typeface="Consolas" pitchFamily="49" charset="0"/>
              </a:rPr>
              <a:t>    public double Add() {. . .}</a:t>
            </a:r>
          </a:p>
          <a:p>
            <a:r>
              <a:rPr lang="ru-RU" sz="1600" dirty="0" smtClean="0">
                <a:latin typeface="Consolas" pitchFamily="49" charset="0"/>
                <a:cs typeface="Consolas" pitchFamily="49" charset="0"/>
              </a:rPr>
              <a:t>    public double </a:t>
            </a:r>
            <a:r>
              <a:rPr lang="ru-RU" sz="1600" dirty="0" err="1" smtClean="0">
                <a:latin typeface="Consolas" pitchFamily="49" charset="0"/>
                <a:cs typeface="Consolas" pitchFamily="49" charset="0"/>
              </a:rPr>
              <a:t>Subtract</a:t>
            </a:r>
            <a:r>
              <a:rPr lang="ru-RU" sz="1600" dirty="0" smtClean="0">
                <a:latin typeface="Consolas" pitchFamily="49" charset="0"/>
                <a:cs typeface="Consolas" pitchFamily="49" charset="0"/>
              </a:rPr>
              <a:t> () {. . .}</a:t>
            </a:r>
          </a:p>
          <a:p>
            <a:r>
              <a:rPr lang="ru-RU" sz="1600" dirty="0" smtClean="0">
                <a:latin typeface="Consolas" pitchFamily="49" charset="0"/>
                <a:cs typeface="Consolas" pitchFamily="49" charset="0"/>
              </a:rPr>
              <a:t>    public double </a:t>
            </a:r>
            <a:r>
              <a:rPr lang="ru-RU" sz="1600" dirty="0" err="1" smtClean="0">
                <a:latin typeface="Consolas" pitchFamily="49" charset="0"/>
                <a:cs typeface="Consolas" pitchFamily="49" charset="0"/>
              </a:rPr>
              <a:t>Multiply</a:t>
            </a:r>
            <a:r>
              <a:rPr lang="ru-RU" sz="1600" dirty="0" smtClean="0">
                <a:latin typeface="Consolas" pitchFamily="49" charset="0"/>
                <a:cs typeface="Consolas" pitchFamily="49" charset="0"/>
              </a:rPr>
              <a:t> () {. . .}</a:t>
            </a:r>
          </a:p>
          <a:p>
            <a:r>
              <a:rPr lang="ru-RU" sz="1600" dirty="0" smtClean="0">
                <a:latin typeface="Consolas" pitchFamily="49" charset="0"/>
                <a:cs typeface="Consolas" pitchFamily="49" charset="0"/>
              </a:rPr>
              <a:t>    public double </a:t>
            </a:r>
            <a:r>
              <a:rPr lang="ru-RU" sz="1600" dirty="0" err="1" smtClean="0">
                <a:latin typeface="Consolas" pitchFamily="49" charset="0"/>
                <a:cs typeface="Consolas" pitchFamily="49" charset="0"/>
              </a:rPr>
              <a:t>Divide</a:t>
            </a:r>
            <a:r>
              <a:rPr lang="ru-RU" sz="1600" dirty="0" smtClean="0">
                <a:latin typeface="Consolas" pitchFamily="49" charset="0"/>
                <a:cs typeface="Consolas" pitchFamily="49" charset="0"/>
              </a:rPr>
              <a:t> () {. . .}</a:t>
            </a:r>
          </a:p>
          <a:p>
            <a:r>
              <a:rPr lang="ru-RU" sz="1600" dirty="0" smtClean="0">
                <a:latin typeface="Consolas" pitchFamily="49" charset="0"/>
                <a:cs typeface="Consolas" pitchFamily="49" charset="0"/>
              </a:rPr>
              <a:t>    . . .</a:t>
            </a:r>
          </a:p>
          <a:p>
            <a:r>
              <a:rPr lang="ru-RU" sz="1600" dirty="0" smtClean="0">
                <a:latin typeface="Consolas" pitchFamily="49" charset="0"/>
                <a:cs typeface="Consolas" pitchFamily="49" charset="0"/>
              </a:rPr>
              <a:t>    public int </a:t>
            </a:r>
            <a:r>
              <a:rPr lang="ru-RU" sz="1600" dirty="0" err="1" smtClean="0">
                <a:latin typeface="Consolas" pitchFamily="49" charset="0"/>
                <a:cs typeface="Consolas" pitchFamily="49" charset="0"/>
              </a:rPr>
              <a:t>CompareTo</a:t>
            </a:r>
            <a:r>
              <a:rPr lang="ru-RU" sz="1600" dirty="0" smtClean="0">
                <a:latin typeface="Consolas" pitchFamily="49" charset="0"/>
                <a:cs typeface="Consolas" pitchFamily="49" charset="0"/>
              </a:rPr>
              <a:t>(Object </a:t>
            </a:r>
            <a:r>
              <a:rPr lang="ru-RU" sz="1600" dirty="0" err="1" smtClean="0">
                <a:latin typeface="Consolas" pitchFamily="49" charset="0"/>
                <a:cs typeface="Consolas" pitchFamily="49" charset="0"/>
              </a:rPr>
              <a:t>obj</a:t>
            </a:r>
            <a:r>
              <a:rPr lang="ru-RU" sz="1600" dirty="0" smtClean="0">
                <a:latin typeface="Consolas" pitchFamily="49" charset="0"/>
                <a:cs typeface="Consolas" pitchFamily="49" charset="0"/>
              </a:rPr>
              <a:t>) {. . .}</a:t>
            </a:r>
          </a:p>
          <a:p>
            <a:r>
              <a:rPr lang="ru-RU" sz="1600" dirty="0" smtClean="0">
                <a:latin typeface="Consolas" pitchFamily="49" charset="0"/>
                <a:cs typeface="Consolas" pitchFamily="49" charset="0"/>
              </a:rPr>
              <a:t>    . . .</a:t>
            </a:r>
          </a:p>
          <a:p>
            <a:r>
              <a:rPr lang="ru-RU" sz="1600" dirty="0" smtClean="0">
                <a:latin typeface="Consolas" pitchFamily="49" charset="0"/>
                <a:cs typeface="Consolas" pitchFamily="49" charset="0"/>
              </a:rPr>
              <a:t> }</a:t>
            </a:r>
          </a:p>
        </p:txBody>
      </p:sp>
      <p:sp>
        <p:nvSpPr>
          <p:cNvPr id="5" name="Rounded Rectangle 4"/>
          <p:cNvSpPr/>
          <p:nvPr/>
        </p:nvSpPr>
        <p:spPr bwMode="auto">
          <a:xfrm>
            <a:off x="304800" y="4991100"/>
            <a:ext cx="8610600"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Класс может наследоваться только от одного класса, однако он может реализовывать несколько интерфейсов</a:t>
            </a:r>
          </a:p>
        </p:txBody>
      </p:sp>
      <p:pic>
        <p:nvPicPr>
          <p:cNvPr id="7" name="Picture 2" descr="C:\Work in Progress\Microsoft\VAT\MSL_PNG_Object_Library\Event.png"/>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7978776" y="5486400"/>
            <a:ext cx="990600" cy="755650"/>
          </a:xfrm>
          <a:prstGeom prst="rect">
            <a:avLst/>
          </a:prstGeom>
          <a:noFill/>
          <a:ln w="9525">
            <a:noFill/>
            <a:miter lim="800000"/>
            <a:headEnd/>
            <a:tailEnd/>
          </a:ln>
        </p:spPr>
      </p:pic>
      <p:sp>
        <p:nvSpPr>
          <p:cNvPr id="8" name="Rectangle 6"/>
          <p:cNvSpPr>
            <a:spLocks noChangeArrowheads="1"/>
          </p:cNvSpPr>
          <p:nvPr/>
        </p:nvSpPr>
        <p:spPr bwMode="auto">
          <a:xfrm>
            <a:off x="5181600" y="2652073"/>
            <a:ext cx="1676400" cy="685800"/>
          </a:xfrm>
          <a:prstGeom prst="rect">
            <a:avLst/>
          </a:prstGeom>
          <a:gradFill rotWithShape="0">
            <a:gsLst>
              <a:gs pos="0">
                <a:srgbClr val="99CCFF">
                  <a:gamma/>
                  <a:tint val="24314"/>
                  <a:invGamma/>
                </a:srgbClr>
              </a:gs>
              <a:gs pos="100000">
                <a:srgbClr val="99CCFF"/>
              </a:gs>
            </a:gsLst>
            <a:lin ang="5400000" scaled="1"/>
          </a:gradFill>
          <a:ln w="9525">
            <a:solidFill>
              <a:srgbClr val="0033CC"/>
            </a:solidFill>
            <a:miter lim="800000"/>
            <a:headEnd/>
            <a:tailEnd/>
          </a:ln>
          <a:effectLst>
            <a:outerShdw dist="53882" dir="2700000" algn="ctr" rotWithShape="0">
              <a:srgbClr val="C0C0C0"/>
            </a:outerShdw>
          </a:effectLst>
        </p:spPr>
        <p:txBody>
          <a:bodyPr wrap="none" tIns="27432" bIns="27432" anchor="ctr"/>
          <a:lstStyle/>
          <a:p>
            <a:pPr algn="ctr"/>
            <a:r>
              <a:rPr lang="en-US" b="1" dirty="0" err="1" smtClean="0">
                <a:latin typeface="+mn-lt"/>
              </a:rPr>
              <a:t>ICalculator</a:t>
            </a:r>
            <a:endParaRPr lang="en-GB" b="1" dirty="0">
              <a:latin typeface="+mn-lt"/>
            </a:endParaRPr>
          </a:p>
          <a:p>
            <a:pPr algn="ctr"/>
            <a:r>
              <a:rPr lang="en-GB" b="1" dirty="0">
                <a:latin typeface="+mn-lt"/>
              </a:rPr>
              <a:t>« interface »</a:t>
            </a:r>
          </a:p>
        </p:txBody>
      </p:sp>
      <p:sp>
        <p:nvSpPr>
          <p:cNvPr id="9" name="Rectangle 9"/>
          <p:cNvSpPr>
            <a:spLocks noChangeArrowheads="1"/>
          </p:cNvSpPr>
          <p:nvPr/>
        </p:nvSpPr>
        <p:spPr bwMode="auto">
          <a:xfrm>
            <a:off x="7239000" y="2652073"/>
            <a:ext cx="1676400" cy="685800"/>
          </a:xfrm>
          <a:prstGeom prst="rect">
            <a:avLst/>
          </a:prstGeom>
          <a:gradFill rotWithShape="0">
            <a:gsLst>
              <a:gs pos="0">
                <a:srgbClr val="99CCFF">
                  <a:gamma/>
                  <a:tint val="24314"/>
                  <a:invGamma/>
                </a:srgbClr>
              </a:gs>
              <a:gs pos="100000">
                <a:srgbClr val="99CCFF"/>
              </a:gs>
            </a:gsLst>
            <a:lin ang="5400000" scaled="1"/>
          </a:gradFill>
          <a:ln w="9525">
            <a:solidFill>
              <a:srgbClr val="0033CC"/>
            </a:solidFill>
            <a:miter lim="800000"/>
            <a:headEnd/>
            <a:tailEnd/>
          </a:ln>
          <a:effectLst>
            <a:outerShdw dist="53882" dir="2700000" algn="ctr" rotWithShape="0">
              <a:srgbClr val="C0C0C0"/>
            </a:outerShdw>
          </a:effectLst>
        </p:spPr>
        <p:txBody>
          <a:bodyPr wrap="none" tIns="27432" bIns="27432" anchor="ctr"/>
          <a:lstStyle/>
          <a:p>
            <a:pPr algn="ctr"/>
            <a:r>
              <a:rPr lang="ru-RU" b="1" dirty="0">
                <a:latin typeface="Consolas" pitchFamily="49" charset="0"/>
                <a:cs typeface="Consolas" pitchFamily="49" charset="0"/>
              </a:rPr>
              <a:t>IComparable</a:t>
            </a:r>
            <a:endParaRPr lang="en-GB" b="1" dirty="0"/>
          </a:p>
          <a:p>
            <a:pPr algn="ctr"/>
            <a:r>
              <a:rPr lang="en-GB" b="1" dirty="0"/>
              <a:t>« interface »</a:t>
            </a:r>
          </a:p>
        </p:txBody>
      </p:sp>
      <p:sp>
        <p:nvSpPr>
          <p:cNvPr id="10" name="Rectangle 5"/>
          <p:cNvSpPr>
            <a:spLocks noChangeArrowheads="1"/>
          </p:cNvSpPr>
          <p:nvPr/>
        </p:nvSpPr>
        <p:spPr bwMode="auto">
          <a:xfrm>
            <a:off x="6172200" y="4204648"/>
            <a:ext cx="1981200" cy="672152"/>
          </a:xfrm>
          <a:prstGeom prst="rect">
            <a:avLst/>
          </a:prstGeom>
          <a:gradFill rotWithShape="0">
            <a:gsLst>
              <a:gs pos="0">
                <a:srgbClr val="99CCFF">
                  <a:gamma/>
                  <a:tint val="24314"/>
                  <a:invGamma/>
                </a:srgbClr>
              </a:gs>
              <a:gs pos="100000">
                <a:srgbClr val="99CCFF"/>
              </a:gs>
            </a:gsLst>
            <a:lin ang="5400000" scaled="1"/>
          </a:gradFill>
          <a:ln w="9525">
            <a:solidFill>
              <a:srgbClr val="0033CC"/>
            </a:solidFill>
            <a:miter lim="800000"/>
            <a:headEnd/>
            <a:tailEnd/>
          </a:ln>
          <a:effectLst>
            <a:outerShdw dist="53882" dir="2700000" algn="ctr" rotWithShape="0">
              <a:srgbClr val="C0C0C0"/>
            </a:outerShdw>
          </a:effectLst>
        </p:spPr>
        <p:txBody>
          <a:bodyPr wrap="none" tIns="27432" bIns="27432" anchor="ctr"/>
          <a:lstStyle/>
          <a:p>
            <a:pPr algn="ctr"/>
            <a:r>
              <a:rPr lang="ru-RU" b="1" dirty="0" err="1">
                <a:latin typeface="+mn-lt"/>
                <a:cs typeface="Consolas" pitchFamily="49" charset="0"/>
              </a:rPr>
              <a:t>Calculator</a:t>
            </a:r>
            <a:endParaRPr lang="en-GB" b="1" dirty="0">
              <a:latin typeface="+mn-lt"/>
            </a:endParaRPr>
          </a:p>
          <a:p>
            <a:pPr algn="ctr"/>
            <a:r>
              <a:rPr lang="en-GB" b="1" dirty="0">
                <a:latin typeface="+mn-lt"/>
              </a:rPr>
              <a:t>« concrete »</a:t>
            </a:r>
          </a:p>
        </p:txBody>
      </p:sp>
      <p:sp>
        <p:nvSpPr>
          <p:cNvPr id="11" name="AutoShape 21"/>
          <p:cNvSpPr>
            <a:spLocks noChangeArrowheads="1"/>
          </p:cNvSpPr>
          <p:nvPr/>
        </p:nvSpPr>
        <p:spPr bwMode="auto">
          <a:xfrm>
            <a:off x="6149975" y="3366448"/>
            <a:ext cx="304800" cy="304800"/>
          </a:xfrm>
          <a:prstGeom prst="triangle">
            <a:avLst>
              <a:gd name="adj" fmla="val 50000"/>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ru-RU"/>
          </a:p>
        </p:txBody>
      </p:sp>
      <p:sp>
        <p:nvSpPr>
          <p:cNvPr id="12" name="AutoShape 22"/>
          <p:cNvSpPr>
            <a:spLocks noChangeArrowheads="1"/>
          </p:cNvSpPr>
          <p:nvPr/>
        </p:nvSpPr>
        <p:spPr bwMode="auto">
          <a:xfrm>
            <a:off x="7826375" y="3366448"/>
            <a:ext cx="304800" cy="304800"/>
          </a:xfrm>
          <a:prstGeom prst="triangle">
            <a:avLst>
              <a:gd name="adj" fmla="val 50000"/>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ru-RU"/>
          </a:p>
        </p:txBody>
      </p:sp>
      <p:cxnSp>
        <p:nvCxnSpPr>
          <p:cNvPr id="13" name="AutoShape 23"/>
          <p:cNvCxnSpPr>
            <a:cxnSpLocks noChangeShapeType="1"/>
            <a:stCxn id="11" idx="3"/>
          </p:cNvCxnSpPr>
          <p:nvPr/>
        </p:nvCxnSpPr>
        <p:spPr bwMode="auto">
          <a:xfrm rot="16200000" flipH="1">
            <a:off x="6473825" y="3499798"/>
            <a:ext cx="533400" cy="876300"/>
          </a:xfrm>
          <a:prstGeom prst="bentConnector3">
            <a:avLst>
              <a:gd name="adj1" fmla="val 50000"/>
            </a:avLst>
          </a:prstGeom>
          <a:ln>
            <a:prstDash val="dash"/>
            <a:headEnd/>
            <a:tailEnd/>
          </a:ln>
        </p:spPr>
        <p:style>
          <a:lnRef idx="2">
            <a:schemeClr val="accent1"/>
          </a:lnRef>
          <a:fillRef idx="1">
            <a:schemeClr val="lt1"/>
          </a:fillRef>
          <a:effectRef idx="0">
            <a:schemeClr val="accent1"/>
          </a:effectRef>
          <a:fontRef idx="minor">
            <a:schemeClr val="dk1"/>
          </a:fontRef>
        </p:style>
      </p:cxnSp>
      <p:cxnSp>
        <p:nvCxnSpPr>
          <p:cNvPr id="14" name="AutoShape 24"/>
          <p:cNvCxnSpPr>
            <a:cxnSpLocks noChangeShapeType="1"/>
            <a:stCxn id="12" idx="3"/>
          </p:cNvCxnSpPr>
          <p:nvPr/>
        </p:nvCxnSpPr>
        <p:spPr bwMode="auto">
          <a:xfrm rot="5400000">
            <a:off x="7312025" y="3537898"/>
            <a:ext cx="533400" cy="800100"/>
          </a:xfrm>
          <a:prstGeom prst="bentConnector3">
            <a:avLst>
              <a:gd name="adj1" fmla="val 50000"/>
            </a:avLst>
          </a:prstGeom>
          <a:ln>
            <a:prstDash val="dash"/>
            <a:headEnd/>
            <a:tailEnd/>
          </a:ln>
        </p:spPr>
        <p:style>
          <a:lnRef idx="2">
            <a:schemeClr val="accent1"/>
          </a:lnRef>
          <a:fillRef idx="1">
            <a:schemeClr val="lt1"/>
          </a:fillRef>
          <a:effectRef idx="0">
            <a:schemeClr val="accent1"/>
          </a:effectRef>
          <a:fontRef idx="minor">
            <a:schemeClr val="dk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 name="Shape 142"/>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Сравнение private и public членов типа</a:t>
            </a:r>
          </a:p>
        </p:txBody>
      </p:sp>
      <p:grpSp>
        <p:nvGrpSpPr>
          <p:cNvPr id="145" name="Group 145"/>
          <p:cNvGrpSpPr/>
          <p:nvPr/>
        </p:nvGrpSpPr>
        <p:grpSpPr>
          <a:xfrm>
            <a:off x="609600" y="838200"/>
            <a:ext cx="8305800" cy="533400"/>
            <a:chOff x="0" y="0"/>
            <a:chExt cx="8305800" cy="533400"/>
          </a:xfrm>
        </p:grpSpPr>
        <p:sp>
          <p:nvSpPr>
            <p:cNvPr id="143" name="Shape 143"/>
            <p:cNvSpPr/>
            <p:nvPr/>
          </p:nvSpPr>
          <p:spPr>
            <a:xfrm>
              <a:off x="0" y="0"/>
              <a:ext cx="83058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144" name="Shape 144"/>
            <p:cNvSpPr/>
            <p:nvPr/>
          </p:nvSpPr>
          <p:spPr>
            <a:xfrm>
              <a:off x="26037" y="128201"/>
              <a:ext cx="82537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	  Наибольший разрешительный уровень доступа</a:t>
              </a:r>
            </a:p>
          </p:txBody>
        </p:sp>
      </p:grpSp>
      <p:grpSp>
        <p:nvGrpSpPr>
          <p:cNvPr id="148" name="Group 148"/>
          <p:cNvGrpSpPr/>
          <p:nvPr/>
        </p:nvGrpSpPr>
        <p:grpSpPr>
          <a:xfrm>
            <a:off x="304800" y="762000"/>
            <a:ext cx="1336714" cy="533400"/>
            <a:chOff x="0" y="0"/>
            <a:chExt cx="1336713" cy="533400"/>
          </a:xfrm>
        </p:grpSpPr>
        <p:sp>
          <p:nvSpPr>
            <p:cNvPr id="146" name="Shape 146"/>
            <p:cNvSpPr/>
            <p:nvPr/>
          </p:nvSpPr>
          <p:spPr>
            <a:xfrm>
              <a:off x="0" y="0"/>
              <a:ext cx="1336713" cy="5334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p>
          </p:txBody>
        </p:sp>
        <p:sp>
          <p:nvSpPr>
            <p:cNvPr id="147" name="Shape 147"/>
            <p:cNvSpPr/>
            <p:nvPr/>
          </p:nvSpPr>
          <p:spPr>
            <a:xfrm>
              <a:off x="26038" y="128201"/>
              <a:ext cx="1284637"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dirty="0">
                  <a:solidFill>
                    <a:srgbClr val="FFFFFF"/>
                  </a:solidFill>
                  <a:latin typeface="Consolas"/>
                  <a:cs typeface="Consolas"/>
                </a:rPr>
                <a:t>public</a:t>
              </a:r>
            </a:p>
          </p:txBody>
        </p:sp>
      </p:grpSp>
      <p:grpSp>
        <p:nvGrpSpPr>
          <p:cNvPr id="151" name="Group 151"/>
          <p:cNvGrpSpPr/>
          <p:nvPr/>
        </p:nvGrpSpPr>
        <p:grpSpPr>
          <a:xfrm>
            <a:off x="304800" y="1192721"/>
            <a:ext cx="7162800" cy="3416632"/>
            <a:chOff x="0" y="0"/>
            <a:chExt cx="7162800" cy="3416630"/>
          </a:xfrm>
        </p:grpSpPr>
        <p:sp>
          <p:nvSpPr>
            <p:cNvPr id="149" name="Shape 149"/>
            <p:cNvSpPr/>
            <p:nvPr/>
          </p:nvSpPr>
          <p:spPr>
            <a:xfrm>
              <a:off x="0" y="407478"/>
              <a:ext cx="7162800" cy="300915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150" name="Shape 150"/>
            <p:cNvSpPr/>
            <p:nvPr/>
          </p:nvSpPr>
          <p:spPr>
            <a:xfrm>
              <a:off x="152400" y="0"/>
              <a:ext cx="7010400" cy="3259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r>
                <a:rPr sz="1500" dirty="0">
                  <a:latin typeface="Consolas"/>
                  <a:ea typeface="Consolas"/>
                  <a:cs typeface="Consolas"/>
                  <a:sym typeface="Consolas"/>
                </a:rPr>
                <a:t>class Sales</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private double monthlyProfit;</a:t>
              </a:r>
            </a:p>
            <a:p>
              <a:pPr lvl="0"/>
              <a:r>
                <a:rPr sz="1500" dirty="0">
                  <a:latin typeface="Consolas"/>
                  <a:ea typeface="Consolas"/>
                  <a:cs typeface="Consolas"/>
                  <a:sym typeface="Consolas"/>
                </a:rPr>
                <a:t>    public void SetMonthlyProfit(double monthlyProfit)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this.monthlyProfit = monthlyProfit;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double GetAnnualProfitForecast()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return (this.monthlyProfit * 12);</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sp>
        <p:nvSpPr>
          <p:cNvPr id="152" name="Shape 152"/>
          <p:cNvSpPr/>
          <p:nvPr/>
        </p:nvSpPr>
        <p:spPr>
          <a:xfrm>
            <a:off x="6019800" y="2362200"/>
            <a:ext cx="457200" cy="152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5965" y="0"/>
                  <a:pt x="10800" y="845"/>
                  <a:pt x="10800" y="1886"/>
                </a:cubicBezTo>
                <a:lnTo>
                  <a:pt x="10800" y="8914"/>
                </a:lnTo>
                <a:cubicBezTo>
                  <a:pt x="10800" y="9955"/>
                  <a:pt x="15635" y="10800"/>
                  <a:pt x="21600" y="10800"/>
                </a:cubicBezTo>
                <a:cubicBezTo>
                  <a:pt x="15635" y="10800"/>
                  <a:pt x="10800" y="11645"/>
                  <a:pt x="10800" y="12686"/>
                </a:cubicBezTo>
                <a:lnTo>
                  <a:pt x="10800" y="19714"/>
                </a:lnTo>
                <a:cubicBezTo>
                  <a:pt x="10800" y="20755"/>
                  <a:pt x="5965" y="21600"/>
                  <a:pt x="0" y="21600"/>
                </a:cubicBezTo>
              </a:path>
            </a:pathLst>
          </a:custGeom>
          <a:ln w="25400">
            <a:solidFill>
              <a:srgbClr val="4F81BD"/>
            </a:solidFill>
          </a:ln>
          <a:effectLst>
            <a:outerShdw blurRad="38100" dist="20000" dir="5400000" rotWithShape="0">
              <a:srgbClr val="000000">
                <a:alpha val="38000"/>
              </a:srgbClr>
            </a:outerShdw>
          </a:effectLst>
        </p:spPr>
        <p:txBody>
          <a:bodyPr lIns="0" tIns="0" rIns="0" bIns="0" anchor="ctr"/>
          <a:lstStyle/>
          <a:p>
            <a:pPr lvl="0" algn="ctr"/>
            <a:endParaRPr/>
          </a:p>
        </p:txBody>
      </p:sp>
      <p:grpSp>
        <p:nvGrpSpPr>
          <p:cNvPr id="155" name="Group 155"/>
          <p:cNvGrpSpPr/>
          <p:nvPr/>
        </p:nvGrpSpPr>
        <p:grpSpPr>
          <a:xfrm>
            <a:off x="6553200" y="2362200"/>
            <a:ext cx="2362200" cy="1371600"/>
            <a:chOff x="0" y="0"/>
            <a:chExt cx="2362200" cy="1371600"/>
          </a:xfrm>
        </p:grpSpPr>
        <p:sp>
          <p:nvSpPr>
            <p:cNvPr id="153" name="Shape 153"/>
            <p:cNvSpPr/>
            <p:nvPr/>
          </p:nvSpPr>
          <p:spPr>
            <a:xfrm>
              <a:off x="0" y="0"/>
              <a:ext cx="2362200" cy="13716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154" name="Shape 154"/>
            <p:cNvSpPr/>
            <p:nvPr/>
          </p:nvSpPr>
          <p:spPr>
            <a:xfrm>
              <a:off x="66955" y="270301"/>
              <a:ext cx="2228290"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dirty="0">
                  <a:latin typeface="+mn-lt"/>
                </a:rPr>
                <a:t>Любой  тип может получить доступ к public члену</a:t>
              </a:r>
            </a:p>
          </p:txBody>
        </p:sp>
      </p:grpSp>
      <p:grpSp>
        <p:nvGrpSpPr>
          <p:cNvPr id="158" name="Group 158"/>
          <p:cNvGrpSpPr/>
          <p:nvPr/>
        </p:nvGrpSpPr>
        <p:grpSpPr>
          <a:xfrm>
            <a:off x="1371600" y="3965733"/>
            <a:ext cx="7543800" cy="2557361"/>
            <a:chOff x="0" y="-1"/>
            <a:chExt cx="7543800" cy="2557359"/>
          </a:xfrm>
        </p:grpSpPr>
        <p:sp>
          <p:nvSpPr>
            <p:cNvPr id="156" name="Shape 156"/>
            <p:cNvSpPr/>
            <p:nvPr/>
          </p:nvSpPr>
          <p:spPr>
            <a:xfrm>
              <a:off x="0" y="225265"/>
              <a:ext cx="7543800" cy="233209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157" name="Shape 157"/>
            <p:cNvSpPr/>
            <p:nvPr/>
          </p:nvSpPr>
          <p:spPr>
            <a:xfrm>
              <a:off x="228600" y="-1"/>
              <a:ext cx="7315200" cy="23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dirty="0">
                <a:latin typeface="Consolas"/>
                <a:ea typeface="Consolas"/>
                <a:cs typeface="Consolas"/>
                <a:sym typeface="Consolas"/>
              </a:endParaRPr>
            </a:p>
            <a:p>
              <a:pPr lvl="0"/>
              <a:r>
                <a:rPr sz="1500" dirty="0">
                  <a:latin typeface="Consolas"/>
                  <a:ea typeface="Consolas"/>
                  <a:cs typeface="Consolas"/>
                  <a:sym typeface="Consolas"/>
                </a:rPr>
                <a:t>class Program</a:t>
              </a:r>
            </a:p>
            <a:p>
              <a:pPr lvl="0"/>
              <a:r>
                <a:rPr sz="1500" dirty="0">
                  <a:latin typeface="Consolas"/>
                  <a:ea typeface="Consolas"/>
                  <a:cs typeface="Consolas"/>
                  <a:sym typeface="Consolas"/>
                </a:rPr>
                <a:t>{</a:t>
              </a:r>
            </a:p>
            <a:p>
              <a:pPr lvl="0"/>
              <a:r>
                <a:rPr sz="1500" dirty="0">
                  <a:latin typeface="Consolas"/>
                  <a:ea typeface="Consolas"/>
                  <a:cs typeface="Consolas"/>
                  <a:sym typeface="Consolas"/>
                </a:rPr>
                <a:t>    static void Main()</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Sales companySales = new Sales();</a:t>
              </a:r>
            </a:p>
            <a:p>
              <a:pPr lvl="0"/>
              <a:r>
                <a:rPr sz="1500" dirty="0">
                  <a:latin typeface="Consolas"/>
                  <a:ea typeface="Consolas"/>
                  <a:cs typeface="Consolas"/>
                  <a:sym typeface="Consolas"/>
                </a:rPr>
                <a:t>        companySales.SetMonthlyProfit(3400);</a:t>
              </a:r>
            </a:p>
            <a:p>
              <a:pPr lvl="0"/>
              <a:r>
                <a:rPr sz="1500" dirty="0">
                  <a:latin typeface="Consolas"/>
                  <a:ea typeface="Consolas"/>
                  <a:cs typeface="Consolas"/>
                  <a:sym typeface="Consolas"/>
                </a:rPr>
                <a:t>        Console.WriteLine(companySales.GetAnnualProfitForecast());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spTree>
    <p:extLst>
      <p:ext uri="{BB962C8B-B14F-4D97-AF65-F5344CB8AC3E}">
        <p14:creationId xmlns:p14="http://schemas.microsoft.com/office/powerpoint/2010/main" val="120396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Ссылки на объект через интерфейс</a:t>
            </a:r>
            <a:endParaRPr lang="ru-RU" dirty="0"/>
          </a:p>
        </p:txBody>
      </p:sp>
      <p:sp>
        <p:nvSpPr>
          <p:cNvPr id="9" name="Flowchart: Document 8"/>
          <p:cNvSpPr/>
          <p:nvPr/>
        </p:nvSpPr>
        <p:spPr bwMode="auto">
          <a:xfrm>
            <a:off x="304800" y="762000"/>
            <a:ext cx="3810000" cy="1371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smtClean="0">
                <a:latin typeface="Consolas" pitchFamily="49" charset="0"/>
                <a:cs typeface="Consolas" pitchFamily="49" charset="0"/>
              </a:rPr>
              <a:t>class Calculator : ICalculator</a:t>
            </a:r>
          </a:p>
          <a:p>
            <a:pPr defTabSz="457200">
              <a:lnSpc>
                <a:spcPct val="90000"/>
              </a:lnSpc>
              <a:tabLst>
                <a:tab pos="457200" algn="l"/>
              </a:tabLst>
              <a:defRPr/>
            </a:pPr>
            <a:r>
              <a:rPr lang="ru-RU" sz="1600" smtClean="0">
                <a:latin typeface="Consolas" pitchFamily="49" charset="0"/>
                <a:cs typeface="Consolas" pitchFamily="49" charset="0"/>
              </a:rPr>
              <a:t>{</a:t>
            </a:r>
          </a:p>
          <a:p>
            <a:pPr defTabSz="457200">
              <a:lnSpc>
                <a:spcPct val="90000"/>
              </a:lnSpc>
              <a:tabLst>
                <a:tab pos="457200" algn="l"/>
              </a:tabLst>
              <a:defRPr/>
            </a:pPr>
            <a:r>
              <a:rPr lang="ru-RU" sz="1600" smtClean="0">
                <a:latin typeface="Consolas" pitchFamily="49" charset="0"/>
                <a:cs typeface="Consolas" pitchFamily="49" charset="0"/>
              </a:rPr>
              <a:t>    ...</a:t>
            </a:r>
          </a:p>
          <a:p>
            <a:pPr defTabSz="457200">
              <a:lnSpc>
                <a:spcPct val="90000"/>
              </a:lnSpc>
              <a:tabLst>
                <a:tab pos="457200" algn="l"/>
              </a:tabLst>
              <a:defRPr/>
            </a:pPr>
            <a:r>
              <a:rPr lang="ru-RU" sz="1600" smtClean="0">
                <a:latin typeface="Consolas" pitchFamily="49" charset="0"/>
                <a:cs typeface="Consolas" pitchFamily="49" charset="0"/>
              </a:rPr>
              <a:t>}</a:t>
            </a:r>
          </a:p>
        </p:txBody>
      </p:sp>
      <p:sp>
        <p:nvSpPr>
          <p:cNvPr id="10" name="Flowchart: Document 9"/>
          <p:cNvSpPr/>
          <p:nvPr/>
        </p:nvSpPr>
        <p:spPr bwMode="auto">
          <a:xfrm>
            <a:off x="564107" y="1634321"/>
            <a:ext cx="5715000" cy="1185081"/>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Calculator myCalculator = new Calculator();</a:t>
            </a:r>
          </a:p>
          <a:p>
            <a:r>
              <a:rPr lang="ru-RU" b="1" smtClean="0">
                <a:latin typeface="Consolas" pitchFamily="49" charset="0"/>
                <a:cs typeface="Consolas" pitchFamily="49" charset="0"/>
              </a:rPr>
              <a:t>ICalculator iMyCalculator = myCalculator;</a:t>
            </a:r>
            <a:endParaRPr lang="ru-RU" b="1">
              <a:latin typeface="Consolas" pitchFamily="49" charset="0"/>
              <a:cs typeface="Consolas" pitchFamily="49" charset="0"/>
            </a:endParaRPr>
          </a:p>
        </p:txBody>
      </p:sp>
      <p:sp>
        <p:nvSpPr>
          <p:cNvPr id="11" name="Rounded Rectangle 10"/>
          <p:cNvSpPr/>
          <p:nvPr/>
        </p:nvSpPr>
        <p:spPr bwMode="auto">
          <a:xfrm>
            <a:off x="5867400" y="762000"/>
            <a:ext cx="3048000" cy="3505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smtClean="0"/>
              <a:t>Как можно ссылаться на объект с помощью переменной, определенной как класс, находящийся выше в иерархии наследования, так можно ссылаться на объект с помощью переменной, определенной как интерфейс, который реализует класс</a:t>
            </a:r>
          </a:p>
        </p:txBody>
      </p:sp>
      <p:sp>
        <p:nvSpPr>
          <p:cNvPr id="12" name="Rounded Rectangle 11"/>
          <p:cNvSpPr/>
          <p:nvPr/>
        </p:nvSpPr>
        <p:spPr bwMode="auto">
          <a:xfrm>
            <a:off x="304800" y="2895600"/>
            <a:ext cx="5105400" cy="1676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smtClean="0"/>
              <a:t>Нельзя присвоить объект </a:t>
            </a:r>
            <a:r>
              <a:rPr lang="ru-RU" dirty="0" err="1" smtClean="0"/>
              <a:t>ICalculator</a:t>
            </a:r>
            <a:r>
              <a:rPr lang="ru-RU" dirty="0" smtClean="0"/>
              <a:t> переменной </a:t>
            </a:r>
            <a:r>
              <a:rPr lang="ru-RU" dirty="0" err="1" smtClean="0"/>
              <a:t>Calculator</a:t>
            </a:r>
            <a:r>
              <a:rPr lang="ru-RU" dirty="0" smtClean="0"/>
              <a:t> без приведения, предварительно не проверив, является ли он ссылкой на объект </a:t>
            </a:r>
            <a:r>
              <a:rPr lang="ru-RU" dirty="0" err="1" smtClean="0"/>
              <a:t>Calculator</a:t>
            </a:r>
            <a:r>
              <a:rPr lang="ru-RU" dirty="0" smtClean="0"/>
              <a:t>, а не на какой-нибудь другой класс, также реализующий интерфейс </a:t>
            </a:r>
            <a:r>
              <a:rPr lang="ru-RU" dirty="0" err="1" smtClean="0"/>
              <a:t>ICalculator</a:t>
            </a:r>
            <a:endParaRPr lang="ru-RU" dirty="0" smtClean="0"/>
          </a:p>
        </p:txBody>
      </p:sp>
      <p:sp>
        <p:nvSpPr>
          <p:cNvPr id="13" name="Flowchart: Document 12"/>
          <p:cNvSpPr/>
          <p:nvPr/>
        </p:nvSpPr>
        <p:spPr bwMode="auto">
          <a:xfrm>
            <a:off x="304800" y="4765343"/>
            <a:ext cx="5410200" cy="1295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smtClean="0">
                <a:latin typeface="Consolas" pitchFamily="49" charset="0"/>
                <a:cs typeface="Consolas" pitchFamily="49" charset="0"/>
              </a:rPr>
              <a:t>Calculator calc = iMyCalculator as Calculator;</a:t>
            </a:r>
          </a:p>
          <a:p>
            <a:pPr defTabSz="457200">
              <a:lnSpc>
                <a:spcPct val="90000"/>
              </a:lnSpc>
              <a:tabLst>
                <a:tab pos="457200" algn="l"/>
              </a:tabLst>
              <a:defRPr/>
            </a:pPr>
            <a:r>
              <a:rPr lang="ru-RU" sz="1600" smtClean="0">
                <a:latin typeface="Consolas" pitchFamily="49" charset="0"/>
                <a:cs typeface="Consolas" pitchFamily="49" charset="0"/>
              </a:rPr>
              <a:t>bool isCalc = iMyCalculator </a:t>
            </a:r>
            <a:r>
              <a:rPr lang="ru-RU" b="1" smtClean="0">
                <a:latin typeface="Consolas" pitchFamily="49" charset="0"/>
                <a:cs typeface="Consolas" pitchFamily="49" charset="0"/>
              </a:rPr>
              <a:t>is</a:t>
            </a:r>
            <a:r>
              <a:rPr lang="ru-RU" sz="1600" smtClean="0">
                <a:latin typeface="Consolas" pitchFamily="49" charset="0"/>
                <a:cs typeface="Consolas" pitchFamily="49" charset="0"/>
              </a:rPr>
              <a:t> Calculator;</a:t>
            </a:r>
            <a:endParaRPr lang="ru-RU" sz="1600">
              <a:latin typeface="Consolas" pitchFamily="49" charset="0"/>
              <a:cs typeface="Consolas" pitchFamily="49" charset="0"/>
            </a:endParaRPr>
          </a:p>
        </p:txBody>
      </p:sp>
      <p:sp>
        <p:nvSpPr>
          <p:cNvPr id="14" name="Flowchart: Document 13"/>
          <p:cNvSpPr/>
          <p:nvPr/>
        </p:nvSpPr>
        <p:spPr bwMode="auto">
          <a:xfrm>
            <a:off x="838200" y="5794043"/>
            <a:ext cx="6019800" cy="533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smtClean="0">
                <a:latin typeface="Consolas" pitchFamily="49" charset="0"/>
                <a:cs typeface="Consolas" pitchFamily="49" charset="0"/>
              </a:rPr>
              <a:t>ICalculator iCalc = myCalculator </a:t>
            </a:r>
            <a:r>
              <a:rPr lang="ru-RU" b="1" smtClean="0">
                <a:latin typeface="Consolas" pitchFamily="49" charset="0"/>
                <a:cs typeface="Consolas" pitchFamily="49" charset="0"/>
              </a:rPr>
              <a:t>as</a:t>
            </a:r>
            <a:r>
              <a:rPr lang="ru-RU" sz="1600" smtClean="0">
                <a:latin typeface="Consolas" pitchFamily="49" charset="0"/>
                <a:cs typeface="Consolas" pitchFamily="49" charset="0"/>
              </a:rPr>
              <a:t> ICalculator;</a:t>
            </a:r>
            <a:endParaRPr lang="ru-RU" sz="160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Ссылки на объект через интерфейс</a:t>
            </a:r>
            <a:endParaRPr lang="ru-RU" dirty="0"/>
          </a:p>
        </p:txBody>
      </p:sp>
      <p:sp>
        <p:nvSpPr>
          <p:cNvPr id="4" name="Flowchart: Document 3"/>
          <p:cNvSpPr/>
          <p:nvPr/>
        </p:nvSpPr>
        <p:spPr bwMode="auto">
          <a:xfrm>
            <a:off x="304800" y="2167719"/>
            <a:ext cx="5715000" cy="1600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int PerformAnalysis(ICalculator calculator)</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    ...</a:t>
            </a:r>
          </a:p>
          <a:p>
            <a:r>
              <a:rPr lang="ru-RU" sz="1600" smtClean="0">
                <a:latin typeface="Consolas" pitchFamily="49" charset="0"/>
                <a:cs typeface="Consolas" pitchFamily="49" charset="0"/>
              </a:rPr>
              <a:t>}</a:t>
            </a:r>
          </a:p>
        </p:txBody>
      </p:sp>
      <p:sp>
        <p:nvSpPr>
          <p:cNvPr id="5" name="Rounded Rectangle 4"/>
          <p:cNvSpPr/>
          <p:nvPr/>
        </p:nvSpPr>
        <p:spPr bwMode="auto">
          <a:xfrm>
            <a:off x="304800" y="762000"/>
            <a:ext cx="8610600" cy="1219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Техника ссылок на объект через интерфейс полезна, поскольку позволяет определить методы, которые могут принимать различные типы в качестве параметров, при условии, что типы реализуют указанный интерфейс</a:t>
            </a:r>
          </a:p>
        </p:txBody>
      </p:sp>
      <p:sp>
        <p:nvSpPr>
          <p:cNvPr id="6" name="Rounded Rectangle 5"/>
          <p:cNvSpPr/>
          <p:nvPr/>
        </p:nvSpPr>
        <p:spPr bwMode="auto">
          <a:xfrm>
            <a:off x="304800" y="3962400"/>
            <a:ext cx="8382000"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При ссылке на объект через интерфейс, можно вызвать только методы, которые видны через интерфейс</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Явная и неявная реализация интерфейса</a:t>
            </a:r>
            <a:endParaRPr lang="ru-RU"/>
          </a:p>
        </p:txBody>
      </p:sp>
      <p:sp>
        <p:nvSpPr>
          <p:cNvPr id="4" name="Flowchart: Document 3"/>
          <p:cNvSpPr/>
          <p:nvPr/>
        </p:nvSpPr>
        <p:spPr bwMode="auto">
          <a:xfrm>
            <a:off x="304800" y="1143000"/>
            <a:ext cx="3429000" cy="1981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b="1" dirty="0" smtClean="0">
              <a:latin typeface="Consolas" pitchFamily="49" charset="0"/>
              <a:cs typeface="Consolas" pitchFamily="49" charset="0"/>
            </a:endParaRPr>
          </a:p>
          <a:p>
            <a:r>
              <a:rPr lang="ru-RU" sz="1600" dirty="0" smtClean="0">
                <a:latin typeface="Consolas" pitchFamily="49" charset="0"/>
                <a:cs typeface="Consolas" pitchFamily="49" charset="0"/>
              </a:rPr>
              <a:t>interface ICalculator</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double </a:t>
            </a:r>
            <a:r>
              <a:rPr lang="ru-RU" b="1" dirty="0" smtClean="0">
                <a:latin typeface="Consolas" pitchFamily="49" charset="0"/>
                <a:cs typeface="Consolas" pitchFamily="49" charset="0"/>
              </a:rPr>
              <a:t>Add</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double </a:t>
            </a:r>
            <a:r>
              <a:rPr lang="ru-RU" b="1" dirty="0" smtClean="0">
                <a:latin typeface="Consolas" pitchFamily="49" charset="0"/>
                <a:cs typeface="Consolas" pitchFamily="49" charset="0"/>
              </a:rPr>
              <a:t>Subtract</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double Multiply();</a:t>
            </a:r>
          </a:p>
          <a:p>
            <a:r>
              <a:rPr lang="ru-RU" sz="1600" dirty="0" smtClean="0">
                <a:latin typeface="Consolas" pitchFamily="49" charset="0"/>
                <a:cs typeface="Consolas" pitchFamily="49" charset="0"/>
              </a:rPr>
              <a:t>    double Divide();</a:t>
            </a:r>
          </a:p>
          <a:p>
            <a:r>
              <a:rPr lang="ru-RU" sz="1600" dirty="0" smtClean="0">
                <a:latin typeface="Consolas" pitchFamily="49" charset="0"/>
                <a:cs typeface="Consolas" pitchFamily="49" charset="0"/>
              </a:rPr>
              <a:t>}</a:t>
            </a:r>
          </a:p>
        </p:txBody>
      </p:sp>
      <p:sp>
        <p:nvSpPr>
          <p:cNvPr id="5" name="Flowchart: Document 4"/>
          <p:cNvSpPr/>
          <p:nvPr/>
        </p:nvSpPr>
        <p:spPr bwMode="auto">
          <a:xfrm>
            <a:off x="2971800" y="1219200"/>
            <a:ext cx="4419600" cy="2209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class Calculator : </a:t>
            </a:r>
            <a:r>
              <a:rPr lang="ru-RU" b="1" smtClean="0">
                <a:latin typeface="Consolas" pitchFamily="49" charset="0"/>
                <a:cs typeface="Consolas" pitchFamily="49" charset="0"/>
              </a:rPr>
              <a:t>ICalculator</a:t>
            </a:r>
          </a:p>
          <a:p>
            <a:r>
              <a:rPr lang="ru-RU" sz="1600" smtClean="0">
                <a:latin typeface="Consolas" pitchFamily="49" charset="0"/>
                <a:cs typeface="Consolas" pitchFamily="49" charset="0"/>
              </a:rPr>
              <a:t>{</a:t>
            </a:r>
          </a:p>
          <a:p>
            <a:r>
              <a:rPr lang="ru-RU" sz="1600" smtClean="0">
                <a:solidFill>
                  <a:schemeClr val="tx1"/>
                </a:solidFill>
                <a:latin typeface="Consolas" pitchFamily="49" charset="0"/>
                <a:cs typeface="Consolas" pitchFamily="49" charset="0"/>
              </a:rPr>
              <a:t>    public double Add() {. . .}</a:t>
            </a:r>
          </a:p>
          <a:p>
            <a:r>
              <a:rPr lang="ru-RU" sz="1600" smtClean="0">
                <a:latin typeface="Consolas" pitchFamily="49" charset="0"/>
                <a:cs typeface="Consolas" pitchFamily="49" charset="0"/>
              </a:rPr>
              <a:t>    public double Subtract</a:t>
            </a:r>
            <a:r>
              <a:rPr lang="ru-RU" sz="1600" smtClean="0">
                <a:solidFill>
                  <a:schemeClr val="tx1"/>
                </a:solidFill>
                <a:latin typeface="Consolas" pitchFamily="49" charset="0"/>
                <a:cs typeface="Consolas" pitchFamily="49" charset="0"/>
              </a:rPr>
              <a:t> () {. . .}</a:t>
            </a:r>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    public double Multiply</a:t>
            </a:r>
            <a:r>
              <a:rPr lang="ru-RU" sz="1600" smtClean="0">
                <a:solidFill>
                  <a:schemeClr val="tx1"/>
                </a:solidFill>
                <a:latin typeface="Consolas" pitchFamily="49" charset="0"/>
                <a:cs typeface="Consolas" pitchFamily="49" charset="0"/>
              </a:rPr>
              <a:t> () {. . .}</a:t>
            </a:r>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    public double Divide</a:t>
            </a:r>
            <a:r>
              <a:rPr lang="ru-RU" sz="1600" smtClean="0">
                <a:solidFill>
                  <a:schemeClr val="tx1"/>
                </a:solidFill>
                <a:latin typeface="Consolas" pitchFamily="49" charset="0"/>
                <a:cs typeface="Consolas" pitchFamily="49" charset="0"/>
              </a:rPr>
              <a:t> () {. . .}</a:t>
            </a:r>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a:t>
            </a:r>
            <a:endParaRPr lang="ru-RU" sz="1600">
              <a:latin typeface="Consolas" pitchFamily="49" charset="0"/>
              <a:cs typeface="Consolas" pitchFamily="49" charset="0"/>
            </a:endParaRPr>
          </a:p>
        </p:txBody>
      </p:sp>
      <p:sp>
        <p:nvSpPr>
          <p:cNvPr id="6" name="Flowchart: Document 5"/>
          <p:cNvSpPr/>
          <p:nvPr/>
        </p:nvSpPr>
        <p:spPr bwMode="auto">
          <a:xfrm>
            <a:off x="304800" y="3429000"/>
            <a:ext cx="4419600" cy="1828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interface ITaxCalculator</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    double </a:t>
            </a:r>
            <a:r>
              <a:rPr lang="ru-RU" b="1" smtClean="0">
                <a:latin typeface="Consolas" pitchFamily="49" charset="0"/>
                <a:cs typeface="Consolas" pitchFamily="49" charset="0"/>
              </a:rPr>
              <a:t>Add</a:t>
            </a:r>
            <a:r>
              <a:rPr lang="ru-RU" sz="1600" smtClean="0">
                <a:latin typeface="Consolas" pitchFamily="49" charset="0"/>
                <a:cs typeface="Consolas" pitchFamily="49" charset="0"/>
              </a:rPr>
              <a:t>();</a:t>
            </a:r>
          </a:p>
          <a:p>
            <a:r>
              <a:rPr lang="ru-RU" sz="1600" smtClean="0">
                <a:latin typeface="Consolas" pitchFamily="49" charset="0"/>
                <a:cs typeface="Consolas" pitchFamily="49" charset="0"/>
              </a:rPr>
              <a:t>    double </a:t>
            </a:r>
            <a:r>
              <a:rPr lang="ru-RU" b="1" smtClean="0">
                <a:latin typeface="Consolas" pitchFamily="49" charset="0"/>
                <a:cs typeface="Consolas" pitchFamily="49" charset="0"/>
              </a:rPr>
              <a:t>Subtract</a:t>
            </a:r>
            <a:r>
              <a:rPr lang="ru-RU" sz="1600" smtClean="0">
                <a:latin typeface="Consolas" pitchFamily="49" charset="0"/>
                <a:cs typeface="Consolas" pitchFamily="49" charset="0"/>
              </a:rPr>
              <a:t>();</a:t>
            </a:r>
          </a:p>
          <a:p>
            <a:r>
              <a:rPr lang="ru-RU" sz="1600" smtClean="0">
                <a:latin typeface="Consolas" pitchFamily="49" charset="0"/>
                <a:cs typeface="Consolas" pitchFamily="49" charset="0"/>
              </a:rPr>
              <a:t>}</a:t>
            </a:r>
            <a:endParaRPr lang="ru-RU" sz="1600">
              <a:latin typeface="Consolas" pitchFamily="49" charset="0"/>
              <a:cs typeface="Consolas" pitchFamily="49" charset="0"/>
            </a:endParaRPr>
          </a:p>
        </p:txBody>
      </p:sp>
      <p:sp>
        <p:nvSpPr>
          <p:cNvPr id="7" name="Flowchart: Document 6"/>
          <p:cNvSpPr/>
          <p:nvPr/>
        </p:nvSpPr>
        <p:spPr bwMode="auto">
          <a:xfrm>
            <a:off x="3048000" y="3962400"/>
            <a:ext cx="5867400" cy="2209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class Calculator : </a:t>
            </a:r>
            <a:r>
              <a:rPr lang="ru-RU" sz="1600" b="1" smtClean="0">
                <a:latin typeface="Consolas" pitchFamily="49" charset="0"/>
                <a:cs typeface="Consolas" pitchFamily="49" charset="0"/>
              </a:rPr>
              <a:t>IС</a:t>
            </a:r>
            <a:r>
              <a:rPr lang="ru-RU" b="1" smtClean="0">
                <a:latin typeface="Consolas" pitchFamily="49" charset="0"/>
                <a:cs typeface="Consolas" pitchFamily="49" charset="0"/>
              </a:rPr>
              <a:t>alculator</a:t>
            </a:r>
            <a:r>
              <a:rPr lang="ru-RU" sz="1600" smtClean="0">
                <a:latin typeface="Consolas" pitchFamily="49" charset="0"/>
                <a:cs typeface="Consolas" pitchFamily="49" charset="0"/>
              </a:rPr>
              <a:t>, </a:t>
            </a:r>
            <a:r>
              <a:rPr lang="ru-RU" b="1" smtClean="0">
                <a:latin typeface="Consolas" pitchFamily="49" charset="0"/>
                <a:cs typeface="Consolas" pitchFamily="49" charset="0"/>
              </a:rPr>
              <a:t>ITaxCalculator </a:t>
            </a:r>
          </a:p>
          <a:p>
            <a:r>
              <a:rPr lang="ru-RU" sz="1600" smtClean="0">
                <a:latin typeface="Consolas" pitchFamily="49" charset="0"/>
                <a:cs typeface="Consolas" pitchFamily="49" charset="0"/>
              </a:rPr>
              <a:t>{</a:t>
            </a:r>
          </a:p>
          <a:p>
            <a:r>
              <a:rPr lang="ru-RU" sz="1600" smtClean="0">
                <a:solidFill>
                  <a:schemeClr val="tx1"/>
                </a:solidFill>
                <a:latin typeface="Consolas" pitchFamily="49" charset="0"/>
                <a:cs typeface="Consolas" pitchFamily="49" charset="0"/>
              </a:rPr>
              <a:t>    public double Add() {. . .}</a:t>
            </a:r>
          </a:p>
          <a:p>
            <a:r>
              <a:rPr lang="ru-RU" sz="1600" smtClean="0">
                <a:latin typeface="Consolas" pitchFamily="49" charset="0"/>
                <a:cs typeface="Consolas" pitchFamily="49" charset="0"/>
              </a:rPr>
              <a:t>    public double Subtract</a:t>
            </a:r>
            <a:r>
              <a:rPr lang="ru-RU" sz="1600" smtClean="0">
                <a:solidFill>
                  <a:schemeClr val="tx1"/>
                </a:solidFill>
                <a:latin typeface="Consolas" pitchFamily="49" charset="0"/>
                <a:cs typeface="Consolas" pitchFamily="49" charset="0"/>
              </a:rPr>
              <a:t> () {. . .}</a:t>
            </a:r>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    public double Multiply</a:t>
            </a:r>
            <a:r>
              <a:rPr lang="ru-RU" sz="1600" smtClean="0">
                <a:solidFill>
                  <a:schemeClr val="tx1"/>
                </a:solidFill>
                <a:latin typeface="Consolas" pitchFamily="49" charset="0"/>
                <a:cs typeface="Consolas" pitchFamily="49" charset="0"/>
              </a:rPr>
              <a:t> () {. . .}</a:t>
            </a:r>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    public double Divide</a:t>
            </a:r>
            <a:r>
              <a:rPr lang="ru-RU" sz="1600" smtClean="0">
                <a:solidFill>
                  <a:schemeClr val="tx1"/>
                </a:solidFill>
                <a:latin typeface="Consolas" pitchFamily="49" charset="0"/>
                <a:cs typeface="Consolas" pitchFamily="49" charset="0"/>
              </a:rPr>
              <a:t> () {. . .}</a:t>
            </a:r>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a:t>
            </a:r>
            <a:endParaRPr lang="ru-RU" sz="1600">
              <a:latin typeface="Consolas" pitchFamily="49" charset="0"/>
              <a:cs typeface="Consolas" pitchFamily="49" charset="0"/>
            </a:endParaRPr>
          </a:p>
        </p:txBody>
      </p:sp>
      <p:sp>
        <p:nvSpPr>
          <p:cNvPr id="8" name="Rounded Rectangle 7"/>
          <p:cNvSpPr/>
          <p:nvPr/>
        </p:nvSpPr>
        <p:spPr bwMode="auto">
          <a:xfrm>
            <a:off x="304800" y="762000"/>
            <a:ext cx="4648200" cy="3810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Неявная реализация интерфейса</a:t>
            </a:r>
          </a:p>
        </p:txBody>
      </p:sp>
      <p:sp>
        <p:nvSpPr>
          <p:cNvPr id="9" name="Rounded Rectangle 8"/>
          <p:cNvSpPr/>
          <p:nvPr/>
        </p:nvSpPr>
        <p:spPr bwMode="auto">
          <a:xfrm>
            <a:off x="304800" y="5638800"/>
            <a:ext cx="8610600"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Методы каких интерфейсов ICalculator или ITaxCalculator реализуют методы Add и Subtract</a:t>
            </a:r>
          </a:p>
        </p:txBody>
      </p:sp>
      <p:pic>
        <p:nvPicPr>
          <p:cNvPr id="10" name="Picture 3" descr="C:\Work in Progress\Microsoft\VAT\MSL_PNG_Object_Library\QuestionMark.png"/>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8297334" y="5638800"/>
            <a:ext cx="498888" cy="5949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Явная и неявная реализация интерфейса</a:t>
            </a:r>
            <a:endParaRPr lang="ru-RU"/>
          </a:p>
        </p:txBody>
      </p:sp>
      <p:sp>
        <p:nvSpPr>
          <p:cNvPr id="4" name="Flowchart: Document 3"/>
          <p:cNvSpPr/>
          <p:nvPr/>
        </p:nvSpPr>
        <p:spPr bwMode="auto">
          <a:xfrm>
            <a:off x="838200" y="762000"/>
            <a:ext cx="6858000" cy="5562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smtClean="0">
              <a:latin typeface="Consolas" pitchFamily="49" charset="0"/>
              <a:cs typeface="Consolas" pitchFamily="49" charset="0"/>
            </a:endParaRPr>
          </a:p>
          <a:p>
            <a:endParaRPr lang="ru-RU" sz="1600" smtClean="0">
              <a:latin typeface="Consolas" pitchFamily="49" charset="0"/>
              <a:cs typeface="Consolas" pitchFamily="49" charset="0"/>
            </a:endParaRPr>
          </a:p>
          <a:p>
            <a:endParaRPr lang="ru-RU" sz="1600" smtClean="0">
              <a:latin typeface="Consolas" pitchFamily="49" charset="0"/>
              <a:cs typeface="Consolas" pitchFamily="49" charset="0"/>
            </a:endParaRPr>
          </a:p>
          <a:p>
            <a:endParaRPr lang="ru-RU" sz="1600" smtClean="0">
              <a:latin typeface="Consolas" pitchFamily="49" charset="0"/>
              <a:cs typeface="Consolas" pitchFamily="49" charset="0"/>
            </a:endParaRPr>
          </a:p>
          <a:p>
            <a:r>
              <a:rPr lang="ru-RU" sz="1600" smtClean="0">
                <a:latin typeface="Consolas" pitchFamily="49" charset="0"/>
                <a:cs typeface="Consolas" pitchFamily="49" charset="0"/>
              </a:rPr>
              <a:t>class Calculator : ICalculator, ITaxCalculator</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    . . .</a:t>
            </a:r>
          </a:p>
          <a:p>
            <a:r>
              <a:rPr lang="ru-RU" sz="1600" smtClean="0">
                <a:latin typeface="Consolas" pitchFamily="49" charset="0"/>
                <a:cs typeface="Consolas" pitchFamily="49" charset="0"/>
              </a:rPr>
              <a:t>    // This is the Add method for ICalculator</a:t>
            </a:r>
          </a:p>
          <a:p>
            <a:r>
              <a:rPr lang="ru-RU" sz="1600" smtClean="0">
                <a:latin typeface="Consolas" pitchFamily="49" charset="0"/>
                <a:cs typeface="Consolas" pitchFamily="49" charset="0"/>
              </a:rPr>
              <a:t>    public double </a:t>
            </a:r>
            <a:r>
              <a:rPr lang="ru-RU" b="1" smtClean="0">
                <a:latin typeface="Consolas" pitchFamily="49" charset="0"/>
                <a:cs typeface="Consolas" pitchFamily="49" charset="0"/>
              </a:rPr>
              <a:t>Add()  </a:t>
            </a:r>
            <a:r>
              <a:rPr lang="ru-RU" sz="1600" smtClean="0">
                <a:latin typeface="Consolas" pitchFamily="49" charset="0"/>
                <a:cs typeface="Consolas" pitchFamily="49" charset="0"/>
              </a:rPr>
              <a:t>{. . .}</a:t>
            </a:r>
          </a:p>
          <a:p>
            <a:r>
              <a:rPr lang="ru-RU" sz="1600" smtClean="0">
                <a:latin typeface="Consolas" pitchFamily="49" charset="0"/>
                <a:cs typeface="Consolas" pitchFamily="49" charset="0"/>
              </a:rPr>
              <a:t>    // This is the Subtract method for ICalculator</a:t>
            </a:r>
          </a:p>
          <a:p>
            <a:r>
              <a:rPr lang="ru-RU" sz="1600" smtClean="0">
                <a:latin typeface="Consolas" pitchFamily="49" charset="0"/>
                <a:cs typeface="Consolas" pitchFamily="49" charset="0"/>
              </a:rPr>
              <a:t>    public double </a:t>
            </a:r>
            <a:r>
              <a:rPr lang="ru-RU" b="1" smtClean="0">
                <a:latin typeface="Consolas" pitchFamily="49" charset="0"/>
                <a:cs typeface="Consolas" pitchFamily="49" charset="0"/>
              </a:rPr>
              <a:t>Subtract ()  </a:t>
            </a:r>
            <a:r>
              <a:rPr lang="ru-RU" sz="1600" smtClean="0">
                <a:latin typeface="Consolas" pitchFamily="49" charset="0"/>
                <a:cs typeface="Consolas" pitchFamily="49" charset="0"/>
              </a:rPr>
              <a:t>{. . .}</a:t>
            </a:r>
          </a:p>
          <a:p>
            <a:r>
              <a:rPr lang="ru-RU" sz="1600" smtClean="0">
                <a:latin typeface="Consolas" pitchFamily="49" charset="0"/>
                <a:cs typeface="Consolas" pitchFamily="49" charset="0"/>
              </a:rPr>
              <a:t>    public double Multiply ()  {. . .}</a:t>
            </a:r>
          </a:p>
          <a:p>
            <a:r>
              <a:rPr lang="ru-RU" sz="1600" smtClean="0">
                <a:latin typeface="Consolas" pitchFamily="49" charset="0"/>
                <a:cs typeface="Consolas" pitchFamily="49" charset="0"/>
              </a:rPr>
              <a:t>    public double Divide ()  {. . .}   </a:t>
            </a:r>
          </a:p>
          <a:p>
            <a:r>
              <a:rPr lang="ru-RU" sz="1600" smtClean="0">
                <a:latin typeface="Consolas" pitchFamily="49" charset="0"/>
                <a:cs typeface="Consolas" pitchFamily="49" charset="0"/>
              </a:rPr>
              <a:t>    // This is the Add method for ITaxCalculator?</a:t>
            </a:r>
          </a:p>
          <a:p>
            <a:r>
              <a:rPr lang="ru-RU" sz="1600" smtClean="0">
                <a:latin typeface="Consolas" pitchFamily="49" charset="0"/>
                <a:cs typeface="Consolas" pitchFamily="49" charset="0"/>
              </a:rPr>
              <a:t>    public double </a:t>
            </a:r>
            <a:r>
              <a:rPr lang="ru-RU" b="1" smtClean="0">
                <a:latin typeface="Consolas" pitchFamily="49" charset="0"/>
                <a:cs typeface="Consolas" pitchFamily="49" charset="0"/>
              </a:rPr>
              <a:t>Add()</a:t>
            </a:r>
          </a:p>
          <a:p>
            <a:r>
              <a:rPr lang="ru-RU" sz="1600" smtClean="0">
                <a:latin typeface="Consolas" pitchFamily="49" charset="0"/>
                <a:cs typeface="Consolas" pitchFamily="49" charset="0"/>
              </a:rPr>
              <a:t>    {</a:t>
            </a:r>
          </a:p>
          <a:p>
            <a:r>
              <a:rPr lang="ru-RU" sz="1600" smtClean="0">
                <a:latin typeface="Consolas" pitchFamily="49" charset="0"/>
                <a:cs typeface="Consolas" pitchFamily="49" charset="0"/>
              </a:rPr>
              <a:t>        return calculatedValue + taxAmount;</a:t>
            </a:r>
          </a:p>
          <a:p>
            <a:r>
              <a:rPr lang="ru-RU" sz="1600" smtClean="0">
                <a:latin typeface="Consolas" pitchFamily="49" charset="0"/>
                <a:cs typeface="Consolas" pitchFamily="49" charset="0"/>
              </a:rPr>
              <a:t>    }</a:t>
            </a:r>
          </a:p>
          <a:p>
            <a:r>
              <a:rPr lang="ru-RU" sz="1600" smtClean="0">
                <a:latin typeface="Consolas" pitchFamily="49" charset="0"/>
                <a:cs typeface="Consolas" pitchFamily="49" charset="0"/>
              </a:rPr>
              <a:t>    // This is the Subtract method for ITaxCalculator?</a:t>
            </a:r>
          </a:p>
          <a:p>
            <a:r>
              <a:rPr lang="ru-RU" sz="1600" smtClean="0">
                <a:latin typeface="Consolas" pitchFamily="49" charset="0"/>
                <a:cs typeface="Consolas" pitchFamily="49" charset="0"/>
              </a:rPr>
              <a:t>    public double </a:t>
            </a:r>
            <a:r>
              <a:rPr lang="ru-RU" b="1" smtClean="0">
                <a:latin typeface="Consolas" pitchFamily="49" charset="0"/>
                <a:cs typeface="Consolas" pitchFamily="49" charset="0"/>
              </a:rPr>
              <a:t>Subtract()</a:t>
            </a:r>
          </a:p>
          <a:p>
            <a:r>
              <a:rPr lang="ru-RU" sz="1600" smtClean="0">
                <a:latin typeface="Consolas" pitchFamily="49" charset="0"/>
                <a:cs typeface="Consolas" pitchFamily="49" charset="0"/>
              </a:rPr>
              <a:t>    {</a:t>
            </a:r>
          </a:p>
          <a:p>
            <a:r>
              <a:rPr lang="ru-RU" sz="1600" smtClean="0">
                <a:latin typeface="Consolas" pitchFamily="49" charset="0"/>
                <a:cs typeface="Consolas" pitchFamily="49" charset="0"/>
              </a:rPr>
              <a:t>        return calculatedValue - taxAmount;</a:t>
            </a:r>
          </a:p>
          <a:p>
            <a:r>
              <a:rPr lang="ru-RU" sz="1600" smtClean="0">
                <a:latin typeface="Consolas" pitchFamily="49" charset="0"/>
                <a:cs typeface="Consolas" pitchFamily="49" charset="0"/>
              </a:rPr>
              <a:t>    }</a:t>
            </a:r>
          </a:p>
          <a:p>
            <a:r>
              <a:rPr lang="ru-RU" sz="1600" smtClean="0">
                <a:latin typeface="Consolas" pitchFamily="49" charset="0"/>
                <a:cs typeface="Consolas" pitchFamily="49" charset="0"/>
              </a:rPr>
              <a:t>}</a:t>
            </a:r>
          </a:p>
          <a:p>
            <a:pPr algn="just" defTabSz="457200">
              <a:lnSpc>
                <a:spcPct val="90000"/>
              </a:lnSpc>
              <a:tabLst>
                <a:tab pos="457200" algn="l"/>
              </a:tabLst>
            </a:pPr>
            <a:endParaRPr lang="ru-RU" sz="1600" smtClean="0">
              <a:latin typeface="Consolas" pitchFamily="49" charset="0"/>
              <a:cs typeface="Consolas" pitchFamily="49" charset="0"/>
            </a:endParaRPr>
          </a:p>
        </p:txBody>
      </p:sp>
      <p:sp>
        <p:nvSpPr>
          <p:cNvPr id="6" name="Explosion 1 5"/>
          <p:cNvSpPr/>
          <p:nvPr/>
        </p:nvSpPr>
        <p:spPr bwMode="auto">
          <a:xfrm>
            <a:off x="6400800" y="760863"/>
            <a:ext cx="1676400" cy="1676400"/>
          </a:xfrm>
          <a:prstGeom prst="irregularSeal1">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smtClean="0"/>
              <a:t>CTE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81000" y="1143000"/>
            <a:ext cx="5486400" cy="4419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Calculator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ICalculator</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ITaxCalculator</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 . . </a:t>
            </a:r>
          </a:p>
          <a:p>
            <a:r>
              <a:rPr lang="ru-RU" sz="1600" dirty="0" smtClean="0">
                <a:latin typeface="Consolas" pitchFamily="49" charset="0"/>
                <a:cs typeface="Consolas" pitchFamily="49" charset="0"/>
              </a:rPr>
              <a:t>    double </a:t>
            </a:r>
            <a:r>
              <a:rPr lang="ru-RU" b="1" dirty="0" err="1" smtClean="0">
                <a:latin typeface="Consolas" pitchFamily="49" charset="0"/>
                <a:cs typeface="Consolas" pitchFamily="49" charset="0"/>
              </a:rPr>
              <a:t>ICalculator.Add</a:t>
            </a:r>
            <a:r>
              <a:rPr lang="ru-RU" b="1" dirty="0" smtClean="0">
                <a:latin typeface="Consolas" pitchFamily="49" charset="0"/>
                <a:cs typeface="Consolas" pitchFamily="49" charset="0"/>
              </a:rPr>
              <a:t>() </a:t>
            </a:r>
            <a:r>
              <a:rPr lang="ru-RU" sz="1600" dirty="0" smtClean="0">
                <a:latin typeface="Consolas" pitchFamily="49" charset="0"/>
                <a:cs typeface="Consolas" pitchFamily="49" charset="0"/>
              </a:rPr>
              <a:t>{. . .}</a:t>
            </a:r>
          </a:p>
          <a:p>
            <a:r>
              <a:rPr lang="ru-RU" sz="1600" dirty="0" smtClean="0">
                <a:latin typeface="Consolas" pitchFamily="49" charset="0"/>
                <a:cs typeface="Consolas" pitchFamily="49" charset="0"/>
              </a:rPr>
              <a:t>    double </a:t>
            </a:r>
            <a:r>
              <a:rPr lang="ru-RU" b="1" dirty="0" err="1" smtClean="0">
                <a:latin typeface="Consolas" pitchFamily="49" charset="0"/>
                <a:cs typeface="Consolas" pitchFamily="49" charset="0"/>
              </a:rPr>
              <a:t>ICalculator.Subtract</a:t>
            </a:r>
            <a:r>
              <a:rPr lang="ru-RU" b="1" dirty="0" smtClean="0">
                <a:latin typeface="Consolas" pitchFamily="49" charset="0"/>
                <a:cs typeface="Consolas" pitchFamily="49" charset="0"/>
              </a:rPr>
              <a:t>() </a:t>
            </a:r>
            <a:r>
              <a:rPr lang="ru-RU" sz="1600" dirty="0" smtClean="0">
                <a:latin typeface="Consolas" pitchFamily="49" charset="0"/>
                <a:cs typeface="Consolas" pitchFamily="49" charset="0"/>
              </a:rPr>
              <a:t>{. . .}</a:t>
            </a:r>
          </a:p>
          <a:p>
            <a:r>
              <a:rPr lang="ru-RU" sz="1600" dirty="0" smtClean="0">
                <a:latin typeface="Consolas" pitchFamily="49" charset="0"/>
                <a:cs typeface="Consolas" pitchFamily="49" charset="0"/>
              </a:rPr>
              <a:t>    double </a:t>
            </a:r>
            <a:r>
              <a:rPr lang="ru-RU" sz="1600" dirty="0" err="1" smtClean="0">
                <a:latin typeface="Consolas" pitchFamily="49" charset="0"/>
                <a:cs typeface="Consolas" pitchFamily="49" charset="0"/>
              </a:rPr>
              <a:t>ICalculator.Multiply</a:t>
            </a:r>
            <a:r>
              <a:rPr lang="ru-RU" sz="1600" dirty="0" smtClean="0">
                <a:latin typeface="Consolas" pitchFamily="49" charset="0"/>
                <a:cs typeface="Consolas" pitchFamily="49" charset="0"/>
              </a:rPr>
              <a:t> {. . .}</a:t>
            </a:r>
          </a:p>
          <a:p>
            <a:r>
              <a:rPr lang="ru-RU" sz="1600" dirty="0" smtClean="0">
                <a:latin typeface="Consolas" pitchFamily="49" charset="0"/>
                <a:cs typeface="Consolas" pitchFamily="49" charset="0"/>
              </a:rPr>
              <a:t>    double </a:t>
            </a:r>
            <a:r>
              <a:rPr lang="ru-RU" sz="1600" dirty="0" err="1" smtClean="0">
                <a:latin typeface="Consolas" pitchFamily="49" charset="0"/>
                <a:cs typeface="Consolas" pitchFamily="49" charset="0"/>
              </a:rPr>
              <a:t>ICalculator.Divide</a:t>
            </a:r>
            <a:r>
              <a:rPr lang="ru-RU" sz="1600" dirty="0" smtClean="0">
                <a:latin typeface="Consolas" pitchFamily="49" charset="0"/>
                <a:cs typeface="Consolas" pitchFamily="49" charset="0"/>
              </a:rPr>
              <a:t> {. . .}</a:t>
            </a:r>
          </a:p>
          <a:p>
            <a:r>
              <a:rPr lang="ru-RU" sz="1600" dirty="0" smtClean="0">
                <a:latin typeface="Consolas" pitchFamily="49" charset="0"/>
                <a:cs typeface="Consolas" pitchFamily="49" charset="0"/>
              </a:rPr>
              <a:t>    double </a:t>
            </a:r>
            <a:r>
              <a:rPr lang="ru-RU" b="1" dirty="0" err="1" smtClean="0">
                <a:latin typeface="Consolas" pitchFamily="49" charset="0"/>
                <a:cs typeface="Consolas" pitchFamily="49" charset="0"/>
              </a:rPr>
              <a:t>ITaxCalculator.Add</a:t>
            </a:r>
            <a:r>
              <a:rPr lang="ru-RU" b="1"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return </a:t>
            </a:r>
            <a:r>
              <a:rPr lang="ru-RU" sz="1600" dirty="0" err="1" smtClean="0">
                <a:latin typeface="Consolas" pitchFamily="49" charset="0"/>
                <a:cs typeface="Consolas" pitchFamily="49" charset="0"/>
              </a:rPr>
              <a:t>calculatedValue</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taxAmount</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double </a:t>
            </a:r>
            <a:r>
              <a:rPr lang="ru-RU" b="1" dirty="0" err="1" smtClean="0">
                <a:latin typeface="Consolas" pitchFamily="49" charset="0"/>
                <a:cs typeface="Consolas" pitchFamily="49" charset="0"/>
              </a:rPr>
              <a:t>ITaxCalculator.Subtract</a:t>
            </a:r>
            <a:r>
              <a:rPr lang="ru-RU" b="1"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return </a:t>
            </a:r>
            <a:r>
              <a:rPr lang="ru-RU" sz="1600" dirty="0" err="1" smtClean="0">
                <a:latin typeface="Consolas" pitchFamily="49" charset="0"/>
                <a:cs typeface="Consolas" pitchFamily="49" charset="0"/>
              </a:rPr>
              <a:t>calculatedValue</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taxAmount</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7" name="Rounded Rectangle 6"/>
          <p:cNvSpPr/>
          <p:nvPr/>
        </p:nvSpPr>
        <p:spPr bwMode="auto">
          <a:xfrm>
            <a:off x="304800" y="685800"/>
            <a:ext cx="4343400" cy="457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Явная реализация интерфейса</a:t>
            </a:r>
          </a:p>
        </p:txBody>
      </p:sp>
      <p:sp>
        <p:nvSpPr>
          <p:cNvPr id="8" name="Rounded Rectangle 7"/>
          <p:cNvSpPr/>
          <p:nvPr/>
        </p:nvSpPr>
        <p:spPr bwMode="auto">
          <a:xfrm>
            <a:off x="381000" y="5334000"/>
            <a:ext cx="8560558"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smtClean="0"/>
              <a:t>Нельзя указать модификатор доступа методам, являющимся частью явной реализации интерфейса</a:t>
            </a:r>
          </a:p>
          <a:p>
            <a:pPr marL="285750" indent="-285750" algn="just" defTabSz="457200">
              <a:lnSpc>
                <a:spcPct val="90000"/>
              </a:lnSpc>
              <a:buFont typeface="Wingdings" pitchFamily="2" charset="2"/>
              <a:buChar char="ü"/>
              <a:tabLst>
                <a:tab pos="457200" algn="l"/>
              </a:tabLst>
            </a:pPr>
            <a:r>
              <a:rPr lang="ru-RU" dirty="0" smtClean="0"/>
              <a:t>При явной реализации метода интерфейса нельзя </a:t>
            </a:r>
            <a:r>
              <a:rPr lang="ru-RU" dirty="0"/>
              <a:t>объявить </a:t>
            </a:r>
            <a:r>
              <a:rPr lang="ru-RU" dirty="0" smtClean="0"/>
              <a:t>его как виртуальный</a:t>
            </a:r>
            <a:endParaRPr lang="ru-RU" dirty="0"/>
          </a:p>
        </p:txBody>
      </p:sp>
      <p:sp>
        <p:nvSpPr>
          <p:cNvPr id="9" name="Flowchart: Document 8"/>
          <p:cNvSpPr/>
          <p:nvPr/>
        </p:nvSpPr>
        <p:spPr bwMode="auto">
          <a:xfrm>
            <a:off x="4876800" y="1524000"/>
            <a:ext cx="3962400" cy="1066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smtClean="0">
                <a:latin typeface="Consolas" pitchFamily="49" charset="0"/>
                <a:cs typeface="Consolas" pitchFamily="49" charset="0"/>
              </a:rPr>
              <a:t>Calculator</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calc</a:t>
            </a:r>
            <a:r>
              <a:rPr lang="ru-RU" sz="1600" dirty="0" smtClean="0">
                <a:latin typeface="Consolas" pitchFamily="49" charset="0"/>
                <a:cs typeface="Consolas" pitchFamily="49" charset="0"/>
              </a:rPr>
              <a:t>= new </a:t>
            </a:r>
            <a:r>
              <a:rPr lang="ru-RU" sz="1600" dirty="0" err="1" smtClean="0">
                <a:latin typeface="Consolas" pitchFamily="49" charset="0"/>
                <a:cs typeface="Consolas" pitchFamily="49" charset="0"/>
              </a:rPr>
              <a:t>Calculator</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double result = </a:t>
            </a:r>
            <a:r>
              <a:rPr lang="ru-RU" sz="1600" dirty="0" err="1" smtClean="0">
                <a:latin typeface="Consolas" pitchFamily="49" charset="0"/>
                <a:cs typeface="Consolas" pitchFamily="49" charset="0"/>
              </a:rPr>
              <a:t>calc.Add</a:t>
            </a:r>
            <a:r>
              <a:rPr lang="ru-RU" sz="1600" dirty="0" smtClean="0">
                <a:latin typeface="Consolas" pitchFamily="49" charset="0"/>
                <a:cs typeface="Consolas" pitchFamily="49" charset="0"/>
              </a:rPr>
              <a:t>();</a:t>
            </a:r>
          </a:p>
        </p:txBody>
      </p:sp>
      <p:pic>
        <p:nvPicPr>
          <p:cNvPr id="10" name="Picture 3" descr="C:\Work in Progress\Microsoft\VAT\MSL_PNG_Object_Library\QuestionMark.png"/>
          <p:cNvPicPr>
            <a:picLocks noGrp="1" noChangeAspect="1" noChangeArrowheads="1"/>
          </p:cNvPicPr>
          <p:nvPr>
            <p:ph sz="quarter" idx="10"/>
          </p:nvPr>
        </p:nvPicPr>
        <p:blipFill>
          <a:blip r:embed="rId2" cstate="print">
            <a:duotone>
              <a:prstClr val="black"/>
              <a:schemeClr val="accent1">
                <a:tint val="45000"/>
                <a:satMod val="400000"/>
              </a:schemeClr>
            </a:duotone>
          </a:blip>
          <a:stretch>
            <a:fillRect/>
          </a:stretch>
        </p:blipFill>
        <p:spPr bwMode="auto">
          <a:xfrm>
            <a:off x="7924801" y="2057402"/>
            <a:ext cx="573606" cy="685833"/>
          </a:xfrm>
          <a:prstGeom prst="rect">
            <a:avLst/>
          </a:prstGeom>
          <a:noFill/>
          <a:ln>
            <a:noFill/>
          </a:ln>
        </p:spPr>
      </p:pic>
      <p:sp>
        <p:nvSpPr>
          <p:cNvPr id="14" name="Flowchart: Document 10"/>
          <p:cNvSpPr/>
          <p:nvPr/>
        </p:nvSpPr>
        <p:spPr bwMode="auto">
          <a:xfrm>
            <a:off x="4838701" y="2819400"/>
            <a:ext cx="4038600" cy="2057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smtClean="0">
                <a:latin typeface="Consolas" pitchFamily="49" charset="0"/>
                <a:cs typeface="Consolas" pitchFamily="49" charset="0"/>
              </a:rPr>
              <a:t>Calculator calc= new Calculator();</a:t>
            </a:r>
          </a:p>
          <a:p>
            <a:r>
              <a:rPr lang="ru-RU" sz="1600" smtClean="0">
                <a:latin typeface="Consolas" pitchFamily="49" charset="0"/>
                <a:cs typeface="Consolas" pitchFamily="49" charset="0"/>
              </a:rPr>
              <a:t>...</a:t>
            </a:r>
          </a:p>
          <a:p>
            <a:r>
              <a:rPr lang="ru-RU" sz="1600" smtClean="0">
                <a:latin typeface="Consolas" pitchFamily="49" charset="0"/>
                <a:cs typeface="Consolas" pitchFamily="49" charset="0"/>
              </a:rPr>
              <a:t>ICalculator calculator = calc;</a:t>
            </a:r>
          </a:p>
          <a:p>
            <a:r>
              <a:rPr lang="ru-RU" sz="1600" smtClean="0">
                <a:latin typeface="Consolas" pitchFamily="49" charset="0"/>
                <a:cs typeface="Consolas" pitchFamily="49" charset="0"/>
              </a:rPr>
              <a:t>double result = calculator.Add();</a:t>
            </a:r>
          </a:p>
          <a:p>
            <a:r>
              <a:rPr lang="ru-RU" sz="1600" smtClean="0">
                <a:latin typeface="Consolas" pitchFamily="49" charset="0"/>
                <a:cs typeface="Consolas" pitchFamily="49" charset="0"/>
              </a:rPr>
              <a:t>ITaxCalculator taxCalc = calc;</a:t>
            </a:r>
          </a:p>
          <a:p>
            <a:r>
              <a:rPr lang="ru-RU" sz="1600" smtClean="0">
                <a:latin typeface="Consolas" pitchFamily="49" charset="0"/>
                <a:cs typeface="Consolas" pitchFamily="49" charset="0"/>
              </a:rPr>
              <a:t>double tax = taxCalc.Add();</a:t>
            </a:r>
            <a:endParaRPr lang="ru-RU" sz="160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1828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600" dirty="0" smtClean="0">
              <a:latin typeface="Consolas" pitchFamily="49" charset="0"/>
              <a:cs typeface="Consolas" pitchFamily="49" charset="0"/>
            </a:endParaRPr>
          </a:p>
          <a:p>
            <a:r>
              <a:rPr lang="en-US" sz="1600" dirty="0" smtClean="0">
                <a:latin typeface="Consolas" pitchFamily="49" charset="0"/>
                <a:cs typeface="Consolas" pitchFamily="49" charset="0"/>
              </a:rPr>
              <a:t>public sealed class </a:t>
            </a:r>
            <a:r>
              <a:rPr lang="en-US" sz="1600" dirty="0" err="1" smtClean="0">
                <a:latin typeface="Consolas" pitchFamily="49" charset="0"/>
                <a:cs typeface="Consolas" pitchFamily="49" charset="0"/>
              </a:rPr>
              <a:t>SimpleType</a:t>
            </a:r>
            <a:r>
              <a:rPr lang="en-US" sz="1600" dirty="0" smtClean="0">
                <a:latin typeface="Consolas" pitchFamily="49" charset="0"/>
                <a:cs typeface="Consolas" pitchFamily="49" charset="0"/>
              </a:rPr>
              <a:t> : </a:t>
            </a:r>
            <a:r>
              <a:rPr lang="en-US" sz="1600" b="1" dirty="0" err="1" smtClean="0">
                <a:latin typeface="Consolas" pitchFamily="49" charset="0"/>
                <a:cs typeface="Consolas" pitchFamily="49" charset="0"/>
              </a:rPr>
              <a:t>IDisposable</a:t>
            </a:r>
            <a:r>
              <a:rPr lang="en-US" sz="1600" b="1" dirty="0" smtClean="0">
                <a:latin typeface="Consolas" pitchFamily="49" charset="0"/>
                <a:cs typeface="Consolas" pitchFamily="49" charset="0"/>
              </a:rPr>
              <a:t> </a:t>
            </a:r>
          </a:p>
          <a:p>
            <a:r>
              <a:rPr lang="en-US" sz="1600" dirty="0" smtClean="0">
                <a:latin typeface="Consolas" pitchFamily="49" charset="0"/>
                <a:cs typeface="Consolas" pitchFamily="49" charset="0"/>
              </a:rPr>
              <a:t>{</a:t>
            </a:r>
          </a:p>
          <a:p>
            <a:r>
              <a:rPr lang="fr-FR" sz="1600" dirty="0" smtClean="0">
                <a:latin typeface="Consolas" pitchFamily="49" charset="0"/>
                <a:cs typeface="Consolas" pitchFamily="49" charset="0"/>
              </a:rPr>
              <a:t>     public </a:t>
            </a:r>
            <a:r>
              <a:rPr lang="fr-FR" sz="1600" dirty="0" err="1" smtClean="0">
                <a:latin typeface="Consolas" pitchFamily="49" charset="0"/>
                <a:cs typeface="Consolas" pitchFamily="49" charset="0"/>
              </a:rPr>
              <a:t>void</a:t>
            </a:r>
            <a:r>
              <a:rPr lang="fr-FR" sz="1600" dirty="0" smtClean="0">
                <a:latin typeface="Consolas" pitchFamily="49" charset="0"/>
                <a:cs typeface="Consolas" pitchFamily="49" charset="0"/>
              </a:rPr>
              <a:t> </a:t>
            </a:r>
            <a:r>
              <a:rPr lang="fr-FR" sz="1600" b="1" dirty="0" smtClean="0">
                <a:latin typeface="Consolas" pitchFamily="49" charset="0"/>
                <a:cs typeface="Consolas" pitchFamily="49" charset="0"/>
              </a:rPr>
              <a:t>Dispose</a:t>
            </a:r>
            <a:r>
              <a:rPr lang="fr-FR" sz="1600" dirty="0" smtClean="0">
                <a:latin typeface="Consolas" pitchFamily="49" charset="0"/>
                <a:cs typeface="Consolas" pitchFamily="49" charset="0"/>
              </a:rPr>
              <a:t>() { </a:t>
            </a:r>
            <a:r>
              <a:rPr lang="fr-FR" sz="1600" dirty="0" err="1" smtClean="0">
                <a:latin typeface="Consolas" pitchFamily="49" charset="0"/>
                <a:cs typeface="Consolas" pitchFamily="49" charset="0"/>
              </a:rPr>
              <a:t>Console.WriteLine</a:t>
            </a:r>
            <a:r>
              <a:rPr lang="fr-FR" sz="1600" dirty="0" smtClean="0">
                <a:latin typeface="Consolas" pitchFamily="49" charset="0"/>
                <a:cs typeface="Consolas" pitchFamily="49" charset="0"/>
              </a:rPr>
              <a:t>("Dispose");}</a:t>
            </a:r>
          </a:p>
          <a:p>
            <a:r>
              <a:rPr lang="fr-FR" sz="1600" dirty="0" smtClean="0">
                <a:latin typeface="Consolas" pitchFamily="49" charset="0"/>
                <a:cs typeface="Consolas" pitchFamily="49" charset="0"/>
              </a:rPr>
              <a:t>}</a:t>
            </a:r>
          </a:p>
          <a:p>
            <a:endParaRPr lang="fr-FR" sz="1600" dirty="0" smtClean="0">
              <a:latin typeface="Consolas" pitchFamily="49" charset="0"/>
              <a:cs typeface="Consolas" pitchFamily="49" charset="0"/>
            </a:endParaRPr>
          </a:p>
        </p:txBody>
      </p:sp>
      <p:sp>
        <p:nvSpPr>
          <p:cNvPr id="9" name="Rounded Rectangle 8"/>
          <p:cNvSpPr/>
          <p:nvPr/>
        </p:nvSpPr>
        <p:spPr bwMode="auto">
          <a:xfrm>
            <a:off x="304800" y="2667000"/>
            <a:ext cx="8534400" cy="3124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Таблица методов типа </a:t>
            </a:r>
            <a:r>
              <a:rPr lang="en-US" dirty="0" err="1" smtClean="0">
                <a:cs typeface="Consolas" pitchFamily="49" charset="0"/>
              </a:rPr>
              <a:t>SimpleType</a:t>
            </a:r>
            <a:r>
              <a:rPr lang="en-US" dirty="0" smtClean="0">
                <a:cs typeface="Consolas" pitchFamily="49" charset="0"/>
              </a:rPr>
              <a:t> </a:t>
            </a:r>
            <a:r>
              <a:rPr lang="ru-RU" dirty="0" smtClean="0">
                <a:cs typeface="Consolas" pitchFamily="49" charset="0"/>
              </a:rPr>
              <a:t>содержит:</a:t>
            </a:r>
          </a:p>
          <a:p>
            <a:pPr algn="just" defTabSz="457200">
              <a:lnSpc>
                <a:spcPct val="90000"/>
              </a:lnSpc>
              <a:tabLst>
                <a:tab pos="457200" algn="l"/>
              </a:tabLst>
            </a:pPr>
            <a:endParaRPr lang="ru-RU" dirty="0" smtClean="0">
              <a:cs typeface="Consolas" pitchFamily="49" charset="0"/>
            </a:endParaRPr>
          </a:p>
          <a:p>
            <a:pPr algn="just">
              <a:buFont typeface="Wingdings" pitchFamily="2" charset="2"/>
              <a:buChar char="ü"/>
            </a:pPr>
            <a:r>
              <a:rPr lang="ru-RU" dirty="0" smtClean="0">
                <a:cs typeface="Consolas" pitchFamily="49" charset="0"/>
              </a:rPr>
              <a:t>все экземплярные методы, определенные в типе </a:t>
            </a:r>
            <a:r>
              <a:rPr lang="en-US" dirty="0" smtClean="0">
                <a:cs typeface="Consolas" pitchFamily="49" charset="0"/>
              </a:rPr>
              <a:t>Object</a:t>
            </a:r>
            <a:r>
              <a:rPr lang="ru-RU" dirty="0" smtClean="0">
                <a:cs typeface="Consolas" pitchFamily="49" charset="0"/>
              </a:rPr>
              <a:t>, неявно</a:t>
            </a:r>
            <a:r>
              <a:rPr lang="ru-RU" dirty="0" smtClean="0"/>
              <a:t> неявно унаследованные от этого базового класса</a:t>
            </a:r>
          </a:p>
          <a:p>
            <a:pPr algn="just"/>
            <a:endParaRPr lang="ru-RU" dirty="0" smtClean="0"/>
          </a:p>
          <a:p>
            <a:pPr algn="just">
              <a:buFont typeface="Wingdings" pitchFamily="2" charset="2"/>
              <a:buChar char="ü"/>
            </a:pPr>
            <a:r>
              <a:rPr lang="ru-RU" dirty="0" smtClean="0"/>
              <a:t> все методы интерфейса, определенные в явно унаследованном интерфейсе IDisposable</a:t>
            </a:r>
          </a:p>
          <a:p>
            <a:pPr algn="just"/>
            <a:endParaRPr lang="ru-RU" dirty="0" smtClean="0"/>
          </a:p>
          <a:p>
            <a:pPr algn="just">
              <a:buFont typeface="Wingdings" pitchFamily="2" charset="2"/>
              <a:buChar char="ü"/>
            </a:pPr>
            <a:r>
              <a:rPr lang="ru-RU" dirty="0" smtClean="0"/>
              <a:t>новый метод, Dispose, появившийся в типе SimpleType</a:t>
            </a:r>
          </a:p>
          <a:p>
            <a:pPr algn="just" defTabSz="457200">
              <a:lnSpc>
                <a:spcPct val="90000"/>
              </a:lnSpc>
              <a:tabLst>
                <a:tab pos="457200" algn="l"/>
              </a:tabLst>
            </a:pPr>
            <a:endParaRPr lang="ru-RU"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269543" y="762000"/>
            <a:ext cx="4572000" cy="3886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a:latin typeface="Consolas" pitchFamily="49" charset="0"/>
                <a:cs typeface="Consolas" pitchFamily="49" charset="0"/>
              </a:rPr>
              <a:t>struct </a:t>
            </a:r>
            <a:r>
              <a:rPr lang="en-US" sz="1400" dirty="0" err="1">
                <a:latin typeface="Consolas" pitchFamily="49" charset="0"/>
                <a:cs typeface="Consolas" pitchFamily="49" charset="0"/>
              </a:rPr>
              <a:t>MyStruct</a:t>
            </a:r>
            <a:r>
              <a:rPr lang="en-US" sz="1400" dirty="0">
                <a:latin typeface="Consolas" pitchFamily="49" charset="0"/>
                <a:cs typeface="Consolas" pitchFamily="49" charset="0"/>
              </a:rPr>
              <a:t> : IComparable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private int x;</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public </a:t>
            </a:r>
            <a:r>
              <a:rPr lang="en-US" sz="1400" dirty="0" err="1">
                <a:latin typeface="Consolas" pitchFamily="49" charset="0"/>
                <a:cs typeface="Consolas" pitchFamily="49" charset="0"/>
              </a:rPr>
              <a:t>MyStruct</a:t>
            </a:r>
            <a:r>
              <a:rPr lang="en-US" sz="1400" dirty="0">
                <a:latin typeface="Consolas" pitchFamily="49" charset="0"/>
                <a:cs typeface="Consolas" pitchFamily="49" charset="0"/>
              </a:rPr>
              <a:t>(int x)</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x;</a:t>
            </a:r>
          </a:p>
          <a:p>
            <a:r>
              <a:rPr lang="ru-RU" sz="1400" dirty="0" smtClean="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public int </a:t>
            </a:r>
            <a:r>
              <a:rPr lang="en-US" sz="1400" b="1" dirty="0" err="1">
                <a:latin typeface="Consolas" pitchFamily="49" charset="0"/>
                <a:cs typeface="Consolas" pitchFamily="49" charset="0"/>
              </a:rPr>
              <a:t>CompareTo</a:t>
            </a:r>
            <a:r>
              <a:rPr lang="en-US" sz="1400" dirty="0">
                <a:latin typeface="Consolas" pitchFamily="49" charset="0"/>
                <a:cs typeface="Consolas" pitchFamily="49" charset="0"/>
              </a:rPr>
              <a:t>(object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a:t>
            </a:r>
          </a:p>
          <a:p>
            <a:r>
              <a:rPr lang="ru-RU" sz="1400" dirty="0" smtClean="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        return </a:t>
            </a:r>
            <a:r>
              <a:rPr lang="en-US" sz="1400" dirty="0" err="1" smtClean="0">
                <a:latin typeface="Consolas" pitchFamily="49" charset="0"/>
                <a:cs typeface="Consolas" pitchFamily="49" charset="0"/>
              </a:rPr>
              <a:t>this.x</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MyStruct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obj</a:t>
            </a:r>
            <a:r>
              <a:rPr lang="en-US" sz="1400" dirty="0" smtClean="0">
                <a:latin typeface="Consolas" pitchFamily="49" charset="0"/>
                <a:cs typeface="Consolas" pitchFamily="49" charset="0"/>
              </a:rPr>
              <a:t>).x;</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   </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a:t>
            </a:r>
            <a:endParaRPr lang="fr-FR" sz="1400" dirty="0" smtClean="0">
              <a:latin typeface="Consolas" pitchFamily="49" charset="0"/>
              <a:cs typeface="Consolas" pitchFamily="49" charset="0"/>
            </a:endParaRPr>
          </a:p>
        </p:txBody>
      </p:sp>
      <p:sp>
        <p:nvSpPr>
          <p:cNvPr id="6" name="Flowchart: Document 3"/>
          <p:cNvSpPr/>
          <p:nvPr/>
        </p:nvSpPr>
        <p:spPr bwMode="auto">
          <a:xfrm>
            <a:off x="4572001" y="705134"/>
            <a:ext cx="4326340" cy="5328314"/>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400" dirty="0">
                <a:latin typeface="Consolas" pitchFamily="49" charset="0"/>
                <a:cs typeface="Consolas" pitchFamily="49" charset="0"/>
              </a:rPr>
              <a:t>struct MyStruct : IComparable</a:t>
            </a:r>
          </a:p>
          <a:p>
            <a:r>
              <a:rPr lang="ru-RU" sz="1400" dirty="0" smtClean="0">
                <a:latin typeface="Consolas" pitchFamily="49" charset="0"/>
                <a:cs typeface="Consolas" pitchFamily="49" charset="0"/>
              </a:rPr>
              <a:t>{</a:t>
            </a:r>
            <a:endParaRPr lang="ru-RU" sz="1400" dirty="0">
              <a:latin typeface="Consolas" pitchFamily="49" charset="0"/>
              <a:cs typeface="Consolas" pitchFamily="49" charset="0"/>
            </a:endParaRPr>
          </a:p>
          <a:p>
            <a:r>
              <a:rPr lang="ru-RU" sz="1400" dirty="0" smtClean="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private int x;</a:t>
            </a:r>
          </a:p>
          <a:p>
            <a:r>
              <a:rPr lang="arn-CL" sz="1400" dirty="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public MyStruct(int x)</a:t>
            </a:r>
          </a:p>
          <a:p>
            <a:r>
              <a:rPr lang="ru-RU" sz="1400" dirty="0">
                <a:latin typeface="Consolas" pitchFamily="49" charset="0"/>
                <a:cs typeface="Consolas" pitchFamily="49" charset="0"/>
              </a:rPr>
              <a:t> </a:t>
            </a:r>
            <a:r>
              <a:rPr lang="ru-RU" sz="1400" dirty="0" smtClean="0">
                <a:latin typeface="Consolas" pitchFamily="49" charset="0"/>
                <a:cs typeface="Consolas" pitchFamily="49" charset="0"/>
              </a:rPr>
              <a:t>   </a:t>
            </a:r>
            <a:r>
              <a:rPr lang="ru-RU" sz="1400" dirty="0">
                <a:latin typeface="Consolas" pitchFamily="49" charset="0"/>
                <a:cs typeface="Consolas" pitchFamily="49" charset="0"/>
              </a:rPr>
              <a:t>{</a:t>
            </a:r>
          </a:p>
          <a:p>
            <a:r>
              <a:rPr lang="arn-CL" sz="1400" dirty="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this.x = x;</a:t>
            </a:r>
          </a:p>
          <a:p>
            <a:r>
              <a:rPr lang="ru-RU" sz="1400" dirty="0">
                <a:latin typeface="Consolas" pitchFamily="49" charset="0"/>
                <a:cs typeface="Consolas" pitchFamily="49" charset="0"/>
              </a:rPr>
              <a:t> </a:t>
            </a:r>
            <a:r>
              <a:rPr lang="ru-RU" sz="1400" dirty="0" smtClean="0">
                <a:latin typeface="Consolas" pitchFamily="49" charset="0"/>
                <a:cs typeface="Consolas" pitchFamily="49" charset="0"/>
              </a:rPr>
              <a:t>   </a:t>
            </a:r>
            <a:r>
              <a:rPr lang="ru-RU" sz="1400" dirty="0">
                <a:latin typeface="Consolas" pitchFamily="49" charset="0"/>
                <a:cs typeface="Consolas" pitchFamily="49" charset="0"/>
              </a:rPr>
              <a:t>}</a:t>
            </a:r>
          </a:p>
          <a:p>
            <a:r>
              <a:rPr lang="arn-CL" sz="1400" dirty="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public int </a:t>
            </a:r>
            <a:r>
              <a:rPr lang="arn-CL" sz="1400" b="1" dirty="0">
                <a:latin typeface="Consolas" pitchFamily="49" charset="0"/>
                <a:cs typeface="Consolas" pitchFamily="49" charset="0"/>
              </a:rPr>
              <a:t>CompareTo</a:t>
            </a:r>
            <a:r>
              <a:rPr lang="arn-CL" sz="1400" dirty="0">
                <a:latin typeface="Consolas" pitchFamily="49" charset="0"/>
                <a:cs typeface="Consolas" pitchFamily="49" charset="0"/>
              </a:rPr>
              <a:t>(MyStruct other)</a:t>
            </a:r>
          </a:p>
          <a:p>
            <a:r>
              <a:rPr lang="ru-RU" sz="1400" dirty="0">
                <a:latin typeface="Consolas" pitchFamily="49" charset="0"/>
                <a:cs typeface="Consolas" pitchFamily="49" charset="0"/>
              </a:rPr>
              <a:t> </a:t>
            </a:r>
            <a:r>
              <a:rPr lang="ru-RU" sz="1400" dirty="0" smtClean="0">
                <a:latin typeface="Consolas" pitchFamily="49" charset="0"/>
                <a:cs typeface="Consolas" pitchFamily="49" charset="0"/>
              </a:rPr>
              <a:t>   </a:t>
            </a:r>
            <a:r>
              <a:rPr lang="ru-RU" sz="1400" dirty="0">
                <a:latin typeface="Consolas" pitchFamily="49" charset="0"/>
                <a:cs typeface="Consolas" pitchFamily="49" charset="0"/>
              </a:rPr>
              <a:t>{</a:t>
            </a:r>
          </a:p>
          <a:p>
            <a:r>
              <a:rPr lang="arn-CL" sz="1400" dirty="0">
                <a:latin typeface="Consolas" pitchFamily="49" charset="0"/>
                <a:cs typeface="Consolas" pitchFamily="49" charset="0"/>
              </a:rPr>
              <a:t> </a:t>
            </a:r>
            <a:r>
              <a:rPr lang="ru-RU" sz="1400" dirty="0" smtClean="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return this.x - other.x;</a:t>
            </a:r>
          </a:p>
          <a:p>
            <a:r>
              <a:rPr lang="ru-RU" sz="1400" dirty="0">
                <a:latin typeface="Consolas" pitchFamily="49" charset="0"/>
                <a:cs typeface="Consolas" pitchFamily="49" charset="0"/>
              </a:rPr>
              <a:t>  </a:t>
            </a:r>
            <a:r>
              <a:rPr lang="ru-RU" sz="1400" dirty="0" smtClean="0">
                <a:latin typeface="Consolas" pitchFamily="49" charset="0"/>
                <a:cs typeface="Consolas" pitchFamily="49" charset="0"/>
              </a:rPr>
              <a:t>  </a:t>
            </a:r>
            <a:r>
              <a:rPr lang="ru-RU" sz="1400" dirty="0">
                <a:latin typeface="Consolas" pitchFamily="49" charset="0"/>
                <a:cs typeface="Consolas" pitchFamily="49" charset="0"/>
              </a:rPr>
              <a:t>}</a:t>
            </a:r>
          </a:p>
          <a:p>
            <a:r>
              <a:rPr lang="arn-CL" sz="1400" dirty="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int </a:t>
            </a:r>
            <a:r>
              <a:rPr lang="arn-CL" sz="1400" b="1" dirty="0">
                <a:latin typeface="Consolas" pitchFamily="49" charset="0"/>
                <a:cs typeface="Consolas" pitchFamily="49" charset="0"/>
              </a:rPr>
              <a:t>IComparable.CompareTo</a:t>
            </a:r>
            <a:r>
              <a:rPr lang="arn-CL" sz="1400" dirty="0">
                <a:latin typeface="Consolas" pitchFamily="49" charset="0"/>
                <a:cs typeface="Consolas" pitchFamily="49" charset="0"/>
              </a:rPr>
              <a:t>(object obj)</a:t>
            </a:r>
          </a:p>
          <a:p>
            <a:r>
              <a:rPr lang="ru-RU" sz="1400" dirty="0">
                <a:latin typeface="Consolas" pitchFamily="49" charset="0"/>
                <a:cs typeface="Consolas" pitchFamily="49" charset="0"/>
              </a:rPr>
              <a:t>  </a:t>
            </a:r>
            <a:r>
              <a:rPr lang="ru-RU" sz="1400" dirty="0" smtClean="0">
                <a:latin typeface="Consolas" pitchFamily="49" charset="0"/>
                <a:cs typeface="Consolas" pitchFamily="49" charset="0"/>
              </a:rPr>
              <a:t>  </a:t>
            </a:r>
            <a:r>
              <a:rPr lang="ru-RU" sz="1400" dirty="0">
                <a:latin typeface="Consolas" pitchFamily="49" charset="0"/>
                <a:cs typeface="Consolas" pitchFamily="49" charset="0"/>
              </a:rPr>
              <a:t>{</a:t>
            </a:r>
          </a:p>
          <a:p>
            <a:r>
              <a:rPr lang="arn-CL" sz="1400" dirty="0">
                <a:latin typeface="Consolas" pitchFamily="49" charset="0"/>
                <a:cs typeface="Consolas" pitchFamily="49" charset="0"/>
              </a:rPr>
              <a:t>  </a:t>
            </a:r>
            <a:r>
              <a:rPr lang="arn-CL" sz="1400" dirty="0" smtClean="0">
                <a:latin typeface="Consolas" pitchFamily="49" charset="0"/>
                <a:cs typeface="Consolas" pitchFamily="49" charset="0"/>
              </a:rPr>
              <a:t>      </a:t>
            </a:r>
            <a:r>
              <a:rPr lang="arn-CL" sz="1400" dirty="0">
                <a:latin typeface="Consolas" pitchFamily="49" charset="0"/>
                <a:cs typeface="Consolas" pitchFamily="49" charset="0"/>
              </a:rPr>
              <a:t>return CompareTo((MyStruct)obj);</a:t>
            </a:r>
          </a:p>
          <a:p>
            <a:r>
              <a:rPr lang="ru-RU" sz="1400" dirty="0">
                <a:latin typeface="Consolas" pitchFamily="49" charset="0"/>
                <a:cs typeface="Consolas" pitchFamily="49" charset="0"/>
              </a:rPr>
              <a:t>  </a:t>
            </a:r>
            <a:r>
              <a:rPr lang="ru-RU" sz="1400" dirty="0" smtClean="0">
                <a:latin typeface="Consolas" pitchFamily="49" charset="0"/>
                <a:cs typeface="Consolas" pitchFamily="49" charset="0"/>
              </a:rPr>
              <a:t>  </a:t>
            </a:r>
            <a:r>
              <a:rPr lang="ru-RU" sz="1400" dirty="0">
                <a:latin typeface="Consolas" pitchFamily="49" charset="0"/>
                <a:cs typeface="Consolas" pitchFamily="49" charset="0"/>
              </a:rPr>
              <a:t>}</a:t>
            </a:r>
          </a:p>
          <a:p>
            <a:r>
              <a:rPr lang="en-US" sz="1400" dirty="0">
                <a:latin typeface="Consolas" pitchFamily="49" charset="0"/>
                <a:cs typeface="Consolas" pitchFamily="49" charset="0"/>
              </a:rPr>
              <a:t>}</a:t>
            </a:r>
            <a:r>
              <a:rPr lang="ru-RU" sz="1400" dirty="0" smtClean="0">
                <a:latin typeface="Consolas" pitchFamily="49" charset="0"/>
                <a:cs typeface="Consolas" pitchFamily="49" charset="0"/>
              </a:rPr>
              <a:t>  </a:t>
            </a:r>
            <a:endParaRPr lang="ru-RU" sz="1400" dirty="0">
              <a:latin typeface="Consolas" pitchFamily="49" charset="0"/>
              <a:cs typeface="Consolas" pitchFamily="49" charset="0"/>
            </a:endParaRPr>
          </a:p>
        </p:txBody>
      </p:sp>
      <p:sp>
        <p:nvSpPr>
          <p:cNvPr id="7" name="Блок-схема: документ 6"/>
          <p:cNvSpPr/>
          <p:nvPr/>
        </p:nvSpPr>
        <p:spPr bwMode="auto">
          <a:xfrm>
            <a:off x="360528" y="3771900"/>
            <a:ext cx="4363872" cy="1752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MyStruct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MyStruct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smtClean="0">
                <a:latin typeface="Consolas" pitchFamily="49" charset="0"/>
                <a:cs typeface="Consolas" pitchFamily="49" charset="0"/>
              </a:rPr>
              <a:t>object </a:t>
            </a:r>
            <a:r>
              <a:rPr lang="en-US" sz="1400" dirty="0">
                <a:latin typeface="Consolas" pitchFamily="49" charset="0"/>
                <a:cs typeface="Consolas" pitchFamily="49" charset="0"/>
              </a:rPr>
              <a:t>o = new object();</a:t>
            </a:r>
          </a:p>
          <a:p>
            <a:pPr algn="just" defTabSz="457200">
              <a:lnSpc>
                <a:spcPct val="90000"/>
              </a:lnSpc>
              <a:tabLst>
                <a:tab pos="457200" algn="l"/>
              </a:tabLst>
            </a:pPr>
            <a:r>
              <a:rPr lang="en-US" sz="1400" dirty="0" smtClean="0">
                <a:latin typeface="Consolas" pitchFamily="49" charset="0"/>
                <a:cs typeface="Consolas" pitchFamily="49" charset="0"/>
              </a:rPr>
              <a:t>int </a:t>
            </a: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(s);//boxing</a:t>
            </a:r>
          </a:p>
          <a:p>
            <a:pPr algn="just" defTabSz="457200">
              <a:lnSpc>
                <a:spcPct val="90000"/>
              </a:lnSpc>
              <a:tabLst>
                <a:tab pos="457200" algn="l"/>
              </a:tabLst>
            </a:pPr>
            <a:r>
              <a:rPr lang="en-US" sz="1400" dirty="0" smtClean="0">
                <a:latin typeface="Consolas" pitchFamily="49" charset="0"/>
                <a:cs typeface="Consolas" pitchFamily="49" charset="0"/>
              </a:rPr>
              <a:t>v </a:t>
            </a:r>
            <a:r>
              <a:rPr lang="en-US" sz="1400" dirty="0">
                <a:latin typeface="Consolas" pitchFamily="49" charset="0"/>
                <a:cs typeface="Consolas" pitchFamily="49" charset="0"/>
              </a:rPr>
              <a:t>=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(o);//InvalidCastException</a:t>
            </a:r>
            <a:endParaRPr lang="ru-RU" sz="1400" dirty="0" err="1" smtClean="0">
              <a:latin typeface="Consolas" pitchFamily="49" charset="0"/>
              <a:cs typeface="Consolas" pitchFamily="49" charset="0"/>
            </a:endParaRPr>
          </a:p>
        </p:txBody>
      </p:sp>
      <p:sp>
        <p:nvSpPr>
          <p:cNvPr id="8" name="Блок-схема: документ 7"/>
          <p:cNvSpPr/>
          <p:nvPr/>
        </p:nvSpPr>
        <p:spPr bwMode="auto">
          <a:xfrm>
            <a:off x="4534468" y="4557784"/>
            <a:ext cx="4363872" cy="1752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MyStruct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MyStruct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smtClean="0">
                <a:latin typeface="Consolas" pitchFamily="49" charset="0"/>
                <a:cs typeface="Consolas" pitchFamily="49" charset="0"/>
              </a:rPr>
              <a:t>object </a:t>
            </a:r>
            <a:r>
              <a:rPr lang="en-US" sz="1400" dirty="0">
                <a:latin typeface="Consolas" pitchFamily="49" charset="0"/>
                <a:cs typeface="Consolas" pitchFamily="49" charset="0"/>
              </a:rPr>
              <a:t>o = new object();</a:t>
            </a:r>
          </a:p>
          <a:p>
            <a:pPr algn="just" defTabSz="457200">
              <a:lnSpc>
                <a:spcPct val="90000"/>
              </a:lnSpc>
              <a:tabLst>
                <a:tab pos="457200" algn="l"/>
              </a:tabLst>
            </a:pPr>
            <a:r>
              <a:rPr lang="en-US" sz="1400" dirty="0" smtClean="0">
                <a:latin typeface="Consolas" pitchFamily="49" charset="0"/>
                <a:cs typeface="Consolas" pitchFamily="49" charset="0"/>
              </a:rPr>
              <a:t>int </a:t>
            </a: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pPr algn="just" defTabSz="457200">
              <a:lnSpc>
                <a:spcPct val="90000"/>
              </a:lnSpc>
              <a:tabLst>
                <a:tab pos="457200" algn="l"/>
              </a:tabLst>
            </a:pPr>
            <a:r>
              <a:rPr lang="en-US" sz="1400" dirty="0" smtClean="0">
                <a:latin typeface="Consolas" pitchFamily="49" charset="0"/>
                <a:cs typeface="Consolas" pitchFamily="49" charset="0"/>
              </a:rPr>
              <a:t>v </a:t>
            </a:r>
            <a:r>
              <a:rPr lang="en-US" sz="1400" dirty="0">
                <a:latin typeface="Consolas" pitchFamily="49" charset="0"/>
                <a:cs typeface="Consolas" pitchFamily="49" charset="0"/>
              </a:rPr>
              <a:t>=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a:t>
            </a:r>
            <a:r>
              <a:rPr lang="en-US" sz="1400" dirty="0" smtClean="0">
                <a:latin typeface="Consolas" pitchFamily="49" charset="0"/>
                <a:cs typeface="Consolas" pitchFamily="49" charset="0"/>
              </a:rPr>
              <a:t>);//CTE</a:t>
            </a:r>
            <a:endParaRPr lang="ru-RU" sz="1400" dirty="0" err="1" smtClean="0">
              <a:latin typeface="Consolas" pitchFamily="49" charset="0"/>
              <a:cs typeface="Consolas" pitchFamily="49" charset="0"/>
            </a:endParaRPr>
          </a:p>
        </p:txBody>
      </p:sp>
    </p:spTree>
    <p:extLst>
      <p:ext uri="{BB962C8B-B14F-4D97-AF65-F5344CB8AC3E}">
        <p14:creationId xmlns:p14="http://schemas.microsoft.com/office/powerpoint/2010/main" val="16539868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2590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sealed class </a:t>
            </a:r>
            <a:r>
              <a:rPr lang="en-US" sz="1400" dirty="0" err="1" smtClean="0">
                <a:latin typeface="Consolas" pitchFamily="49" charset="0"/>
                <a:cs typeface="Consolas" pitchFamily="49" charset="0"/>
              </a:rPr>
              <a:t>SimpleType</a:t>
            </a:r>
            <a:r>
              <a:rPr lang="en-US" sz="1400" dirty="0" smtClean="0">
                <a:latin typeface="Consolas" pitchFamily="49" charset="0"/>
                <a:cs typeface="Consolas" pitchFamily="49" charset="0"/>
              </a:rPr>
              <a:t> : </a:t>
            </a:r>
            <a:r>
              <a:rPr lang="en-US" sz="1400" b="1" dirty="0" err="1" smtClean="0">
                <a:latin typeface="Consolas" pitchFamily="49" charset="0"/>
                <a:cs typeface="Consolas" pitchFamily="49" charset="0"/>
              </a:rPr>
              <a:t>IDisposable</a:t>
            </a:r>
            <a:r>
              <a:rPr lang="en-US" sz="1400" b="1" dirty="0" smtClean="0">
                <a:latin typeface="Consolas" pitchFamily="49" charset="0"/>
                <a:cs typeface="Consolas" pitchFamily="49" charset="0"/>
              </a:rPr>
              <a:t> </a:t>
            </a:r>
          </a:p>
          <a:p>
            <a:r>
              <a:rPr lang="en-US" sz="1400" dirty="0" smtClean="0">
                <a:latin typeface="Consolas" pitchFamily="49" charset="0"/>
                <a:cs typeface="Consolas" pitchFamily="49" charset="0"/>
              </a:rPr>
              <a:t>{</a:t>
            </a:r>
          </a:p>
          <a:p>
            <a:r>
              <a:rPr lang="fr-FR" sz="1400" dirty="0" smtClean="0">
                <a:latin typeface="Consolas" pitchFamily="49" charset="0"/>
                <a:cs typeface="Consolas" pitchFamily="49" charset="0"/>
              </a:rPr>
              <a:t>     public </a:t>
            </a:r>
            <a:r>
              <a:rPr lang="fr-FR" sz="1400" dirty="0" err="1" smtClean="0">
                <a:latin typeface="Consolas" pitchFamily="49" charset="0"/>
                <a:cs typeface="Consolas" pitchFamily="49" charset="0"/>
              </a:rPr>
              <a:t>void</a:t>
            </a:r>
            <a:r>
              <a:rPr lang="fr-FR" sz="1400" dirty="0" smtClean="0">
                <a:latin typeface="Consolas" pitchFamily="49" charset="0"/>
                <a:cs typeface="Consolas" pitchFamily="49" charset="0"/>
              </a:rPr>
              <a:t> </a:t>
            </a:r>
            <a:r>
              <a:rPr lang="fr-FR" sz="1400" b="1" dirty="0" smtClean="0">
                <a:latin typeface="Consolas" pitchFamily="49" charset="0"/>
                <a:cs typeface="Consolas" pitchFamily="49" charset="0"/>
              </a:rPr>
              <a:t>Dispose</a:t>
            </a:r>
            <a:r>
              <a:rPr lang="fr-FR" sz="1400" dirty="0" smtClean="0">
                <a:latin typeface="Consolas" pitchFamily="49" charset="0"/>
                <a:cs typeface="Consolas" pitchFamily="49" charset="0"/>
              </a:rPr>
              <a:t>() { </a:t>
            </a:r>
            <a:r>
              <a:rPr lang="fr-FR" sz="1400" dirty="0" err="1" smtClean="0">
                <a:latin typeface="Consolas" pitchFamily="49" charset="0"/>
                <a:cs typeface="Consolas" pitchFamily="49" charset="0"/>
              </a:rPr>
              <a:t>Console.WriteLine</a:t>
            </a:r>
            <a:r>
              <a:rPr lang="fr-FR" sz="1400" dirty="0" smtClean="0">
                <a:latin typeface="Consolas" pitchFamily="49" charset="0"/>
                <a:cs typeface="Consolas" pitchFamily="49" charset="0"/>
              </a:rPr>
              <a:t>("Dispose");}</a:t>
            </a:r>
          </a:p>
          <a:p>
            <a:r>
              <a:rPr lang="fr-FR" sz="1400" dirty="0" smtClean="0">
                <a:latin typeface="Consolas" pitchFamily="49" charset="0"/>
                <a:cs typeface="Consolas" pitchFamily="49" charset="0"/>
              </a:rPr>
              <a:t>}</a:t>
            </a:r>
          </a:p>
          <a:p>
            <a:endParaRPr lang="fr-FR"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sealed class </a:t>
            </a:r>
            <a:r>
              <a:rPr lang="en-US" sz="1400" dirty="0" err="1" smtClean="0">
                <a:latin typeface="Consolas" pitchFamily="49" charset="0"/>
                <a:cs typeface="Consolas" pitchFamily="49" charset="0"/>
              </a:rPr>
              <a:t>SimpleType</a:t>
            </a:r>
            <a:r>
              <a:rPr lang="en-US" sz="1400" dirty="0" smtClean="0">
                <a:latin typeface="Consolas" pitchFamily="49" charset="0"/>
                <a:cs typeface="Consolas" pitchFamily="49" charset="0"/>
              </a:rPr>
              <a:t> : </a:t>
            </a:r>
            <a:r>
              <a:rPr lang="en-US" sz="1400" b="1" dirty="0" err="1" smtClean="0">
                <a:latin typeface="Consolas" pitchFamily="49" charset="0"/>
                <a:cs typeface="Consolas" pitchFamily="49" charset="0"/>
              </a:rPr>
              <a:t>IDisposable</a:t>
            </a:r>
            <a:r>
              <a:rPr lang="en-US" sz="1400" b="1" dirty="0" smtClean="0">
                <a:latin typeface="Consolas" pitchFamily="49" charset="0"/>
                <a:cs typeface="Consolas" pitchFamily="49" charset="0"/>
              </a:rPr>
              <a:t> </a:t>
            </a:r>
          </a:p>
          <a:p>
            <a:r>
              <a:rPr lang="en-US" sz="1400" dirty="0" smtClean="0">
                <a:latin typeface="Consolas" pitchFamily="49" charset="0"/>
                <a:cs typeface="Consolas" pitchFamily="49" charset="0"/>
              </a:rPr>
              <a:t>{</a:t>
            </a:r>
          </a:p>
          <a:p>
            <a:r>
              <a:rPr lang="fr-FR" sz="1400" dirty="0" smtClean="0">
                <a:latin typeface="Consolas" pitchFamily="49" charset="0"/>
                <a:cs typeface="Consolas" pitchFamily="49" charset="0"/>
              </a:rPr>
              <a:t>    public </a:t>
            </a:r>
            <a:r>
              <a:rPr lang="fr-FR" sz="1400" dirty="0" err="1" smtClean="0">
                <a:latin typeface="Consolas" pitchFamily="49" charset="0"/>
                <a:cs typeface="Consolas" pitchFamily="49" charset="0"/>
              </a:rPr>
              <a:t>void</a:t>
            </a:r>
            <a:r>
              <a:rPr lang="fr-FR" sz="1400" dirty="0" smtClean="0">
                <a:latin typeface="Consolas" pitchFamily="49" charset="0"/>
                <a:cs typeface="Consolas" pitchFamily="49" charset="0"/>
              </a:rPr>
              <a:t> </a:t>
            </a:r>
            <a:r>
              <a:rPr lang="fr-FR" sz="1400" b="1" dirty="0" smtClean="0">
                <a:latin typeface="Consolas" pitchFamily="49" charset="0"/>
                <a:cs typeface="Consolas" pitchFamily="49" charset="0"/>
              </a:rPr>
              <a:t>Dispose</a:t>
            </a:r>
            <a:r>
              <a:rPr lang="fr-FR" sz="1400" dirty="0" smtClean="0">
                <a:latin typeface="Consolas" pitchFamily="49" charset="0"/>
                <a:cs typeface="Consolas" pitchFamily="49" charset="0"/>
              </a:rPr>
              <a:t>() { </a:t>
            </a:r>
            <a:r>
              <a:rPr lang="fr-FR" sz="1400" dirty="0" err="1" smtClean="0">
                <a:latin typeface="Consolas" pitchFamily="49" charset="0"/>
                <a:cs typeface="Consolas" pitchFamily="49" charset="0"/>
              </a:rPr>
              <a:t>Console.WriteLine</a:t>
            </a:r>
            <a:r>
              <a:rPr lang="fr-FR" sz="1400" dirty="0" smtClean="0">
                <a:latin typeface="Consolas" pitchFamily="49" charset="0"/>
                <a:cs typeface="Consolas" pitchFamily="49" charset="0"/>
              </a:rPr>
              <a:t>("public Dispose"); }</a:t>
            </a:r>
          </a:p>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void</a:t>
            </a:r>
            <a:r>
              <a:rPr lang="fr-FR" sz="1400" dirty="0" smtClean="0">
                <a:latin typeface="Consolas" pitchFamily="49" charset="0"/>
                <a:cs typeface="Consolas" pitchFamily="49" charset="0"/>
              </a:rPr>
              <a:t> </a:t>
            </a:r>
            <a:r>
              <a:rPr lang="fr-FR" sz="1400" b="1" dirty="0" err="1" smtClean="0">
                <a:latin typeface="Consolas" pitchFamily="49" charset="0"/>
                <a:cs typeface="Consolas" pitchFamily="49" charset="0"/>
              </a:rPr>
              <a:t>IDisposable.Dispose</a:t>
            </a:r>
            <a:r>
              <a:rPr lang="fr-FR" sz="1400" dirty="0" smtClean="0">
                <a:latin typeface="Consolas" pitchFamily="49" charset="0"/>
                <a:cs typeface="Consolas" pitchFamily="49" charset="0"/>
              </a:rPr>
              <a:t>() { </a:t>
            </a:r>
            <a:r>
              <a:rPr lang="fr-FR" sz="1400" dirty="0" err="1" smtClean="0">
                <a:latin typeface="Consolas" pitchFamily="49" charset="0"/>
                <a:cs typeface="Consolas" pitchFamily="49" charset="0"/>
              </a:rPr>
              <a:t>Console.WriteLine</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IDisposable</a:t>
            </a:r>
            <a:r>
              <a:rPr lang="fr-FR" sz="1400" dirty="0" smtClean="0">
                <a:latin typeface="Consolas" pitchFamily="49" charset="0"/>
                <a:cs typeface="Consolas" pitchFamily="49" charset="0"/>
              </a:rPr>
              <a:t> Dispose"); }</a:t>
            </a:r>
          </a:p>
          <a:p>
            <a:r>
              <a:rPr lang="ru-RU" sz="1400" dirty="0" smtClean="0">
                <a:latin typeface="Consolas" pitchFamily="49" charset="0"/>
                <a:cs typeface="Consolas" pitchFamily="49" charset="0"/>
              </a:rPr>
              <a:t>}</a:t>
            </a:r>
          </a:p>
        </p:txBody>
      </p:sp>
      <p:sp>
        <p:nvSpPr>
          <p:cNvPr id="5" name="Flowchart: Document 4"/>
          <p:cNvSpPr/>
          <p:nvPr/>
        </p:nvSpPr>
        <p:spPr bwMode="auto">
          <a:xfrm>
            <a:off x="304800" y="3048000"/>
            <a:ext cx="8610600" cy="1905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smtClean="0">
                <a:latin typeface="Consolas" pitchFamily="49" charset="0"/>
                <a:cs typeface="Consolas" pitchFamily="49" charset="0"/>
              </a:rPr>
              <a:t>SimpleType</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st</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SimpleType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This calls the public Dispose method implementation</a:t>
            </a:r>
          </a:p>
          <a:p>
            <a:r>
              <a:rPr lang="en-US" sz="1400" b="1" dirty="0" err="1" smtClean="0">
                <a:latin typeface="Consolas" pitchFamily="49" charset="0"/>
                <a:cs typeface="Consolas" pitchFamily="49" charset="0"/>
              </a:rPr>
              <a:t>st.Dispose</a:t>
            </a:r>
            <a:r>
              <a:rPr lang="en-US" sz="1400" b="1" dirty="0" smtClean="0">
                <a:latin typeface="Consolas" pitchFamily="49" charset="0"/>
                <a:cs typeface="Consolas" pitchFamily="49" charset="0"/>
              </a:rPr>
              <a:t>();</a:t>
            </a:r>
          </a:p>
          <a:p>
            <a:r>
              <a:rPr lang="en-US" sz="1400" dirty="0" smtClean="0">
                <a:latin typeface="Consolas" pitchFamily="49" charset="0"/>
                <a:cs typeface="Consolas" pitchFamily="49" charset="0"/>
              </a:rPr>
              <a:t>// This calls </a:t>
            </a:r>
            <a:r>
              <a:rPr lang="en-US" sz="1400" dirty="0" err="1" smtClean="0">
                <a:latin typeface="Consolas" pitchFamily="49" charset="0"/>
                <a:cs typeface="Consolas" pitchFamily="49" charset="0"/>
              </a:rPr>
              <a:t>IDisposable's</a:t>
            </a:r>
            <a:r>
              <a:rPr lang="en-US" sz="1400" dirty="0" smtClean="0">
                <a:latin typeface="Consolas" pitchFamily="49" charset="0"/>
                <a:cs typeface="Consolas" pitchFamily="49" charset="0"/>
              </a:rPr>
              <a:t> Dispose method implementation</a:t>
            </a:r>
          </a:p>
          <a:p>
            <a:r>
              <a:rPr lang="en-US" sz="1400" dirty="0" err="1" smtClean="0">
                <a:latin typeface="Consolas" pitchFamily="49" charset="0"/>
                <a:cs typeface="Consolas" pitchFamily="49" charset="0"/>
              </a:rPr>
              <a:t>IDisposable</a:t>
            </a:r>
            <a:r>
              <a:rPr lang="en-US" sz="1400" dirty="0" smtClean="0">
                <a:latin typeface="Consolas" pitchFamily="49" charset="0"/>
                <a:cs typeface="Consolas" pitchFamily="49" charset="0"/>
              </a:rPr>
              <a:t> d = </a:t>
            </a:r>
            <a:r>
              <a:rPr lang="en-US" sz="1400" dirty="0" err="1" smtClean="0">
                <a:latin typeface="Consolas" pitchFamily="49" charset="0"/>
                <a:cs typeface="Consolas" pitchFamily="49" charset="0"/>
              </a:rPr>
              <a:t>st</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d.Dispose</a:t>
            </a:r>
            <a:r>
              <a:rPr lang="en-US" sz="1400" b="1" dirty="0" smtClean="0">
                <a:latin typeface="Consolas" pitchFamily="49" charset="0"/>
                <a:cs typeface="Consolas" pitchFamily="49" charset="0"/>
              </a:rPr>
              <a:t>();</a:t>
            </a:r>
          </a:p>
          <a:p>
            <a:endParaRPr lang="en-US" sz="1400" b="1" dirty="0" smtClean="0">
              <a:latin typeface="Consolas" pitchFamily="49" charset="0"/>
              <a:cs typeface="Consolas" pitchFamily="49" charset="0"/>
            </a:endParaRPr>
          </a:p>
        </p:txBody>
      </p:sp>
      <p:sp>
        <p:nvSpPr>
          <p:cNvPr id="6" name="Rounded Rectangle 5"/>
          <p:cNvSpPr/>
          <p:nvPr/>
        </p:nvSpPr>
        <p:spPr bwMode="auto">
          <a:xfrm>
            <a:off x="7391400" y="3276600"/>
            <a:ext cx="1295400" cy="838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smtClean="0">
                <a:latin typeface="Consolas" pitchFamily="49" charset="0"/>
                <a:cs typeface="Consolas" pitchFamily="49" charset="0"/>
              </a:rPr>
              <a:t>Dispose</a:t>
            </a:r>
          </a:p>
          <a:p>
            <a:pPr defTabSz="457200">
              <a:lnSpc>
                <a:spcPct val="90000"/>
              </a:lnSpc>
              <a:tabLst>
                <a:tab pos="457200" algn="l"/>
              </a:tabLst>
            </a:pPr>
            <a:r>
              <a:rPr lang="fr-FR" sz="1600" dirty="0" smtClean="0">
                <a:latin typeface="Consolas" pitchFamily="49" charset="0"/>
                <a:cs typeface="Consolas" pitchFamily="49" charset="0"/>
              </a:rPr>
              <a:t>Dispose</a:t>
            </a:r>
            <a:endParaRPr lang="en-US" sz="1600" dirty="0" smtClean="0">
              <a:latin typeface="Consolas" pitchFamily="49" charset="0"/>
              <a:cs typeface="Consolas" pitchFamily="49" charset="0"/>
            </a:endParaRPr>
          </a:p>
        </p:txBody>
      </p:sp>
      <p:sp>
        <p:nvSpPr>
          <p:cNvPr id="7" name="Flowchart: Document 6"/>
          <p:cNvSpPr/>
          <p:nvPr/>
        </p:nvSpPr>
        <p:spPr bwMode="auto">
          <a:xfrm>
            <a:off x="304800" y="4724400"/>
            <a:ext cx="8610600" cy="1905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smtClean="0">
                <a:latin typeface="Consolas" pitchFamily="49" charset="0"/>
                <a:cs typeface="Consolas" pitchFamily="49" charset="0"/>
              </a:rPr>
              <a:t>SimpleType</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st</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SimpleType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This calls the public Dispose method implementation</a:t>
            </a:r>
          </a:p>
          <a:p>
            <a:r>
              <a:rPr lang="en-US" sz="1400" b="1" dirty="0" err="1" smtClean="0">
                <a:latin typeface="Consolas" pitchFamily="49" charset="0"/>
                <a:cs typeface="Consolas" pitchFamily="49" charset="0"/>
              </a:rPr>
              <a:t>st.Dispose</a:t>
            </a:r>
            <a:r>
              <a:rPr lang="en-US" sz="1400" b="1" dirty="0" smtClean="0">
                <a:latin typeface="Consolas" pitchFamily="49" charset="0"/>
                <a:cs typeface="Consolas" pitchFamily="49" charset="0"/>
              </a:rPr>
              <a:t>();</a:t>
            </a:r>
          </a:p>
          <a:p>
            <a:r>
              <a:rPr lang="en-US" sz="1400" dirty="0" smtClean="0">
                <a:latin typeface="Consolas" pitchFamily="49" charset="0"/>
                <a:cs typeface="Consolas" pitchFamily="49" charset="0"/>
              </a:rPr>
              <a:t>// This calls </a:t>
            </a:r>
            <a:r>
              <a:rPr lang="en-US" sz="1400" dirty="0" err="1" smtClean="0">
                <a:latin typeface="Consolas" pitchFamily="49" charset="0"/>
                <a:cs typeface="Consolas" pitchFamily="49" charset="0"/>
              </a:rPr>
              <a:t>IDisposable's</a:t>
            </a:r>
            <a:r>
              <a:rPr lang="en-US" sz="1400" dirty="0" smtClean="0">
                <a:latin typeface="Consolas" pitchFamily="49" charset="0"/>
                <a:cs typeface="Consolas" pitchFamily="49" charset="0"/>
              </a:rPr>
              <a:t> Dispose method implementation</a:t>
            </a:r>
          </a:p>
          <a:p>
            <a:r>
              <a:rPr lang="en-US" sz="1400" dirty="0" err="1" smtClean="0">
                <a:latin typeface="Consolas" pitchFamily="49" charset="0"/>
                <a:cs typeface="Consolas" pitchFamily="49" charset="0"/>
              </a:rPr>
              <a:t>IDisposable</a:t>
            </a:r>
            <a:r>
              <a:rPr lang="en-US" sz="1400" dirty="0" smtClean="0">
                <a:latin typeface="Consolas" pitchFamily="49" charset="0"/>
                <a:cs typeface="Consolas" pitchFamily="49" charset="0"/>
              </a:rPr>
              <a:t> d = </a:t>
            </a:r>
            <a:r>
              <a:rPr lang="en-US" sz="1400" dirty="0" err="1" smtClean="0">
                <a:latin typeface="Consolas" pitchFamily="49" charset="0"/>
                <a:cs typeface="Consolas" pitchFamily="49" charset="0"/>
              </a:rPr>
              <a:t>st</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d.Dispose</a:t>
            </a:r>
            <a:r>
              <a:rPr lang="en-US" sz="1400" b="1" dirty="0" smtClean="0">
                <a:latin typeface="Consolas" pitchFamily="49" charset="0"/>
                <a:cs typeface="Consolas" pitchFamily="49" charset="0"/>
              </a:rPr>
              <a:t>();</a:t>
            </a:r>
          </a:p>
          <a:p>
            <a:endParaRPr lang="en-US" sz="1400" b="1" dirty="0" smtClean="0">
              <a:latin typeface="Consolas" pitchFamily="49" charset="0"/>
              <a:cs typeface="Consolas" pitchFamily="49" charset="0"/>
            </a:endParaRPr>
          </a:p>
        </p:txBody>
      </p:sp>
      <p:sp>
        <p:nvSpPr>
          <p:cNvPr id="8" name="Rounded Rectangle 7"/>
          <p:cNvSpPr/>
          <p:nvPr/>
        </p:nvSpPr>
        <p:spPr bwMode="auto">
          <a:xfrm>
            <a:off x="6172200" y="5029200"/>
            <a:ext cx="2667000" cy="838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smtClean="0">
                <a:latin typeface="Consolas" pitchFamily="49" charset="0"/>
                <a:cs typeface="Consolas" pitchFamily="49" charset="0"/>
              </a:rPr>
              <a:t>public Dispose</a:t>
            </a:r>
          </a:p>
          <a:p>
            <a:pPr defTabSz="457200">
              <a:lnSpc>
                <a:spcPct val="90000"/>
              </a:lnSpc>
              <a:tabLst>
                <a:tab pos="457200" algn="l"/>
              </a:tabLst>
            </a:pPr>
            <a:r>
              <a:rPr lang="fr-FR" sz="1600" dirty="0" err="1" smtClean="0">
                <a:latin typeface="Consolas" pitchFamily="49" charset="0"/>
                <a:cs typeface="Consolas" pitchFamily="49" charset="0"/>
              </a:rPr>
              <a:t>IDisposable</a:t>
            </a:r>
            <a:r>
              <a:rPr lang="fr-FR" sz="1600" dirty="0" smtClean="0">
                <a:latin typeface="Consolas" pitchFamily="49" charset="0"/>
                <a:cs typeface="Consolas" pitchFamily="49" charset="0"/>
              </a:rPr>
              <a:t> Dispose</a:t>
            </a:r>
            <a:endParaRPr lang="en-US" sz="1600" dirty="0" smtClean="0">
              <a:latin typeface="Consolas" pitchFamily="49" charset="0"/>
              <a:cs typeface="Consolas" pitchFamily="49" charset="0"/>
            </a:endParaRPr>
          </a:p>
        </p:txBody>
      </p:sp>
      <p:sp>
        <p:nvSpPr>
          <p:cNvPr id="9" name="Rounded Rectangle 8"/>
          <p:cNvSpPr/>
          <p:nvPr/>
        </p:nvSpPr>
        <p:spPr bwMode="auto">
          <a:xfrm>
            <a:off x="5105400" y="1600200"/>
            <a:ext cx="3733800" cy="685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b="1" dirty="0" smtClean="0"/>
              <a:t>EIMI</a:t>
            </a:r>
            <a:r>
              <a:rPr lang="ru-RU" b="1" dirty="0" smtClean="0"/>
              <a:t>-метод </a:t>
            </a:r>
            <a:r>
              <a:rPr lang="ru-RU" dirty="0" smtClean="0"/>
              <a:t>не является частью объектной модели типа</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228600" y="762000"/>
            <a:ext cx="86868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300" dirty="0" smtClean="0">
              <a:latin typeface="Consolas" pitchFamily="49" charset="0"/>
              <a:cs typeface="Consolas" pitchFamily="49" charset="0"/>
            </a:endParaRPr>
          </a:p>
          <a:p>
            <a:endParaRPr lang="en-US" sz="1300" dirty="0" smtClean="0">
              <a:latin typeface="Consolas" pitchFamily="49" charset="0"/>
              <a:cs typeface="Consolas" pitchFamily="49" charset="0"/>
            </a:endParaRPr>
          </a:p>
          <a:p>
            <a:endParaRPr lang="en-US" sz="1300" dirty="0" smtClean="0">
              <a:latin typeface="Consolas" pitchFamily="49" charset="0"/>
              <a:cs typeface="Consolas" pitchFamily="49" charset="0"/>
            </a:endParaRPr>
          </a:p>
          <a:p>
            <a:r>
              <a:rPr lang="en-US" sz="1300" dirty="0" smtClean="0">
                <a:latin typeface="Consolas" pitchFamily="49" charset="0"/>
                <a:cs typeface="Consolas" pitchFamily="49" charset="0"/>
              </a:rPr>
              <a:t>public class </a:t>
            </a:r>
            <a:r>
              <a:rPr lang="en-US" sz="1300" dirty="0" err="1" smtClean="0">
                <a:latin typeface="Consolas" pitchFamily="49" charset="0"/>
                <a:cs typeface="Consolas" pitchFamily="49" charset="0"/>
              </a:rPr>
              <a:t>BaseClass</a:t>
            </a:r>
            <a:r>
              <a:rPr lang="en-US" sz="1300" dirty="0" smtClean="0">
                <a:latin typeface="Consolas" pitchFamily="49" charset="0"/>
                <a:cs typeface="Consolas" pitchFamily="49" charset="0"/>
              </a:rPr>
              <a:t> : </a:t>
            </a:r>
            <a:r>
              <a:rPr lang="en-US" sz="1300" dirty="0" err="1" smtClean="0">
                <a:latin typeface="Consolas" pitchFamily="49" charset="0"/>
                <a:cs typeface="Consolas" pitchFamily="49" charset="0"/>
              </a:rPr>
              <a:t>IDraw</a:t>
            </a:r>
            <a:endParaRPr lang="en-US" sz="1300" dirty="0" smtClean="0">
              <a:latin typeface="Consolas" pitchFamily="49" charset="0"/>
              <a:cs typeface="Consolas" pitchFamily="49" charset="0"/>
            </a:endParaRPr>
          </a:p>
          <a:p>
            <a:r>
              <a:rPr lang="ru-RU" sz="1300" dirty="0" smtClean="0">
                <a:latin typeface="Consolas" pitchFamily="49" charset="0"/>
                <a:cs typeface="Consolas" pitchFamily="49" charset="0"/>
              </a:rPr>
              <a:t>{</a:t>
            </a:r>
          </a:p>
          <a:p>
            <a:r>
              <a:rPr lang="en-US" sz="1300" dirty="0" smtClean="0">
                <a:latin typeface="Consolas" pitchFamily="49" charset="0"/>
                <a:cs typeface="Consolas" pitchFamily="49" charset="0"/>
              </a:rPr>
              <a:t>    public void Draw()</a:t>
            </a:r>
          </a:p>
          <a:p>
            <a:r>
              <a:rPr lang="en-US" sz="1300" dirty="0" smtClean="0">
                <a:latin typeface="Consolas" pitchFamily="49" charset="0"/>
                <a:cs typeface="Consolas" pitchFamily="49" charset="0"/>
              </a:rPr>
              <a:t>    </a:t>
            </a:r>
            <a:r>
              <a:rPr lang="ru-RU" sz="1300" dirty="0" smtClean="0">
                <a:latin typeface="Consolas" pitchFamily="49" charset="0"/>
                <a:cs typeface="Consolas" pitchFamily="49" charset="0"/>
              </a:rPr>
              <a:t>{</a:t>
            </a:r>
          </a:p>
          <a:p>
            <a:r>
              <a:rPr lang="fr-FR" sz="1300" dirty="0" smtClean="0">
                <a:latin typeface="Consolas" pitchFamily="49" charset="0"/>
                <a:cs typeface="Consolas" pitchFamily="49" charset="0"/>
              </a:rPr>
              <a:t>        Console.WriteLine("</a:t>
            </a:r>
            <a:r>
              <a:rPr lang="en-US" sz="1300" dirty="0">
                <a:latin typeface="Consolas" pitchFamily="49" charset="0"/>
                <a:cs typeface="Consolas" pitchFamily="49" charset="0"/>
              </a:rPr>
              <a:t>In </a:t>
            </a:r>
            <a:r>
              <a:rPr lang="en-US" sz="1300" dirty="0" err="1">
                <a:latin typeface="Consolas" pitchFamily="49" charset="0"/>
                <a:cs typeface="Consolas" pitchFamily="49" charset="0"/>
              </a:rPr>
              <a:t>BaseClass</a:t>
            </a:r>
            <a:r>
              <a:rPr lang="en-US" sz="1300" dirty="0">
                <a:latin typeface="Consolas" pitchFamily="49" charset="0"/>
                <a:cs typeface="Consolas" pitchFamily="49" charset="0"/>
              </a:rPr>
              <a:t> Implicit implementation method interface </a:t>
            </a:r>
            <a:r>
              <a:rPr lang="en-US" sz="1300" dirty="0" err="1">
                <a:latin typeface="Consolas" pitchFamily="49" charset="0"/>
                <a:cs typeface="Consolas" pitchFamily="49" charset="0"/>
              </a:rPr>
              <a:t>IDraw</a:t>
            </a:r>
            <a:r>
              <a:rPr lang="fr-FR" sz="1300" dirty="0" smtClean="0">
                <a:latin typeface="Consolas" pitchFamily="49" charset="0"/>
                <a:cs typeface="Consolas" pitchFamily="49" charset="0"/>
              </a:rPr>
              <a:t>");</a:t>
            </a:r>
          </a:p>
          <a:p>
            <a:r>
              <a:rPr lang="en-US" sz="1300" dirty="0" smtClean="0">
                <a:latin typeface="Consolas" pitchFamily="49" charset="0"/>
                <a:cs typeface="Consolas" pitchFamily="49" charset="0"/>
              </a:rPr>
              <a:t>    </a:t>
            </a:r>
            <a:r>
              <a:rPr lang="ru-RU" sz="1300" dirty="0" smtClean="0">
                <a:latin typeface="Consolas" pitchFamily="49" charset="0"/>
                <a:cs typeface="Consolas" pitchFamily="49" charset="0"/>
              </a:rPr>
              <a:t>}</a:t>
            </a:r>
          </a:p>
          <a:p>
            <a:r>
              <a:rPr lang="ru-RU" sz="1300" dirty="0" smtClean="0">
                <a:latin typeface="Consolas" pitchFamily="49" charset="0"/>
                <a:cs typeface="Consolas" pitchFamily="49" charset="0"/>
              </a:rPr>
              <a:t>}</a:t>
            </a:r>
          </a:p>
          <a:p>
            <a:r>
              <a:rPr lang="en-US" sz="1300" dirty="0" smtClean="0">
                <a:latin typeface="Consolas" pitchFamily="49" charset="0"/>
                <a:cs typeface="Consolas" pitchFamily="49" charset="0"/>
              </a:rPr>
              <a:t>public class </a:t>
            </a:r>
            <a:r>
              <a:rPr lang="en-US" sz="1300" dirty="0" err="1" smtClean="0">
                <a:latin typeface="Consolas" pitchFamily="49" charset="0"/>
                <a:cs typeface="Consolas" pitchFamily="49" charset="0"/>
              </a:rPr>
              <a:t>DerivedClass</a:t>
            </a:r>
            <a:r>
              <a:rPr lang="en-US" sz="1300" dirty="0" smtClean="0">
                <a:latin typeface="Consolas" pitchFamily="49" charset="0"/>
                <a:cs typeface="Consolas" pitchFamily="49" charset="0"/>
              </a:rPr>
              <a:t> : </a:t>
            </a:r>
            <a:r>
              <a:rPr lang="en-US" sz="1300" dirty="0" err="1" smtClean="0">
                <a:latin typeface="Consolas" pitchFamily="49" charset="0"/>
                <a:cs typeface="Consolas" pitchFamily="49" charset="0"/>
              </a:rPr>
              <a:t>BaseClass</a:t>
            </a:r>
            <a:endParaRPr lang="en-US" sz="1300" dirty="0" smtClean="0">
              <a:latin typeface="Consolas" pitchFamily="49" charset="0"/>
              <a:cs typeface="Consolas" pitchFamily="49" charset="0"/>
            </a:endParaRPr>
          </a:p>
          <a:p>
            <a:r>
              <a:rPr lang="ru-RU" sz="1300" dirty="0" smtClean="0">
                <a:latin typeface="Consolas" pitchFamily="49" charset="0"/>
                <a:cs typeface="Consolas" pitchFamily="49" charset="0"/>
              </a:rPr>
              <a:t>{</a:t>
            </a:r>
          </a:p>
          <a:p>
            <a:r>
              <a:rPr lang="en-US" sz="1300" dirty="0" smtClean="0">
                <a:latin typeface="Consolas" pitchFamily="49" charset="0"/>
                <a:cs typeface="Consolas" pitchFamily="49" charset="0"/>
              </a:rPr>
              <a:t>    </a:t>
            </a:r>
            <a:r>
              <a:rPr lang="en-US" sz="1300" dirty="0" smtClean="0">
                <a:solidFill>
                  <a:srgbClr val="FF0000"/>
                </a:solidFill>
                <a:latin typeface="Consolas" pitchFamily="49" charset="0"/>
                <a:cs typeface="Consolas" pitchFamily="49" charset="0"/>
              </a:rPr>
              <a:t>public override void Draw(){}//CTE</a:t>
            </a:r>
          </a:p>
          <a:p>
            <a:r>
              <a:rPr lang="en-US" sz="1300" dirty="0" smtClean="0">
                <a:latin typeface="Consolas" pitchFamily="49" charset="0"/>
                <a:cs typeface="Consolas" pitchFamily="49" charset="0"/>
              </a:rPr>
              <a:t>    public </a:t>
            </a:r>
            <a:r>
              <a:rPr lang="en-US" sz="1300" b="1" dirty="0" smtClean="0">
                <a:latin typeface="Consolas" pitchFamily="49" charset="0"/>
                <a:cs typeface="Consolas" pitchFamily="49" charset="0"/>
              </a:rPr>
              <a:t>new</a:t>
            </a:r>
            <a:r>
              <a:rPr lang="en-US" sz="1300" dirty="0" smtClean="0">
                <a:latin typeface="Consolas" pitchFamily="49" charset="0"/>
                <a:cs typeface="Consolas" pitchFamily="49" charset="0"/>
              </a:rPr>
              <a:t> void Draw()</a:t>
            </a:r>
          </a:p>
          <a:p>
            <a:r>
              <a:rPr lang="en-US" sz="1300" dirty="0" smtClean="0">
                <a:latin typeface="Consolas" pitchFamily="49" charset="0"/>
                <a:cs typeface="Consolas" pitchFamily="49" charset="0"/>
              </a:rPr>
              <a:t>    </a:t>
            </a:r>
            <a:r>
              <a:rPr lang="ru-RU" sz="1300" dirty="0" smtClean="0">
                <a:latin typeface="Consolas" pitchFamily="49" charset="0"/>
                <a:cs typeface="Consolas" pitchFamily="49" charset="0"/>
              </a:rPr>
              <a:t>{</a:t>
            </a:r>
          </a:p>
          <a:p>
            <a:r>
              <a:rPr lang="en-US" sz="1300" dirty="0" smtClean="0">
                <a:latin typeface="Consolas" pitchFamily="49" charset="0"/>
                <a:cs typeface="Consolas" pitchFamily="49" charset="0"/>
              </a:rPr>
              <a:t>        Console.WriteLine("</a:t>
            </a:r>
            <a:r>
              <a:rPr lang="en-US" sz="1300" dirty="0">
                <a:latin typeface="Consolas" pitchFamily="49" charset="0"/>
                <a:cs typeface="Consolas" pitchFamily="49" charset="0"/>
              </a:rPr>
              <a:t>Hiding method (interface) in </a:t>
            </a:r>
            <a:r>
              <a:rPr lang="en-US" sz="1300" dirty="0" err="1">
                <a:latin typeface="Consolas" pitchFamily="49" charset="0"/>
                <a:cs typeface="Consolas" pitchFamily="49" charset="0"/>
              </a:rPr>
              <a:t>DerivedClass</a:t>
            </a:r>
            <a:r>
              <a:rPr lang="en-US" sz="1300" dirty="0">
                <a:latin typeface="Consolas" pitchFamily="49" charset="0"/>
                <a:cs typeface="Consolas" pitchFamily="49" charset="0"/>
              </a:rPr>
              <a:t> of base class </a:t>
            </a:r>
            <a:r>
              <a:rPr lang="en-US" sz="1300" dirty="0" err="1">
                <a:latin typeface="Consolas" pitchFamily="49" charset="0"/>
                <a:cs typeface="Consolas" pitchFamily="49" charset="0"/>
              </a:rPr>
              <a:t>BaseClass</a:t>
            </a:r>
            <a:r>
              <a:rPr lang="en-US" sz="1300" dirty="0" smtClean="0">
                <a:latin typeface="Consolas" pitchFamily="49" charset="0"/>
                <a:cs typeface="Consolas" pitchFamily="49" charset="0"/>
              </a:rPr>
              <a:t>");</a:t>
            </a:r>
          </a:p>
          <a:p>
            <a:r>
              <a:rPr lang="en-US" sz="1300" dirty="0" smtClean="0">
                <a:latin typeface="Consolas" pitchFamily="49" charset="0"/>
                <a:cs typeface="Consolas" pitchFamily="49" charset="0"/>
              </a:rPr>
              <a:t>    </a:t>
            </a:r>
            <a:r>
              <a:rPr lang="ru-RU" sz="1300" dirty="0" smtClean="0">
                <a:latin typeface="Consolas" pitchFamily="49" charset="0"/>
                <a:cs typeface="Consolas" pitchFamily="49" charset="0"/>
              </a:rPr>
              <a:t>}</a:t>
            </a:r>
          </a:p>
          <a:p>
            <a:r>
              <a:rPr lang="ru-RU" sz="1300" dirty="0" smtClean="0">
                <a:latin typeface="Consolas" pitchFamily="49" charset="0"/>
                <a:cs typeface="Consolas" pitchFamily="49" charset="0"/>
              </a:rPr>
              <a:t>}</a:t>
            </a:r>
          </a:p>
        </p:txBody>
      </p:sp>
      <p:sp>
        <p:nvSpPr>
          <p:cNvPr id="5" name="Flowchart: Document 4"/>
          <p:cNvSpPr/>
          <p:nvPr/>
        </p:nvSpPr>
        <p:spPr bwMode="auto">
          <a:xfrm>
            <a:off x="304800" y="3962400"/>
            <a:ext cx="8610600" cy="2667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baseClass.Draw</a:t>
            </a:r>
            <a:r>
              <a:rPr lang="en-US" sz="1400" b="1" dirty="0" smtClean="0">
                <a:latin typeface="Consolas" pitchFamily="49" charset="0"/>
                <a:cs typeface="Consolas" pitchFamily="49" charset="0"/>
              </a:rPr>
              <a:t>();</a:t>
            </a:r>
            <a:r>
              <a:rPr lang="ru-RU" sz="1400" b="1" dirty="0" smtClean="0">
                <a:latin typeface="Consolas" pitchFamily="49" charset="0"/>
                <a:cs typeface="Consolas" pitchFamily="49" charset="0"/>
              </a:rPr>
              <a:t>     </a:t>
            </a:r>
          </a:p>
          <a:p>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derivedClass.Draw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baseClass.Draw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err="1" smtClean="0">
                <a:latin typeface="Consolas" pitchFamily="49" charset="0"/>
                <a:cs typeface="Consolas" pitchFamily="49" charset="0"/>
              </a:rPr>
              <a:t>IDraw</a:t>
            </a:r>
            <a:r>
              <a:rPr lang="en-US" sz="1400" dirty="0" smtClean="0">
                <a:latin typeface="Consolas" pitchFamily="49" charset="0"/>
                <a:cs typeface="Consolas" pitchFamily="49" charset="0"/>
              </a:rPr>
              <a:t> draw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draw.Draw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smtClean="0">
                <a:latin typeface="Consolas" pitchFamily="49" charset="0"/>
                <a:cs typeface="Consolas" pitchFamily="49" charset="0"/>
              </a:rPr>
              <a:t>draw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draw.Draw</a:t>
            </a:r>
            <a:r>
              <a:rPr lang="en-US" sz="1400" b="1" dirty="0" smtClean="0">
                <a:latin typeface="Consolas" pitchFamily="49" charset="0"/>
                <a:cs typeface="Consolas" pitchFamily="49" charset="0"/>
              </a:rPr>
              <a:t>();</a:t>
            </a:r>
          </a:p>
        </p:txBody>
      </p:sp>
      <p:sp>
        <p:nvSpPr>
          <p:cNvPr id="6" name="Rounded Rectangle 5"/>
          <p:cNvSpPr/>
          <p:nvPr/>
        </p:nvSpPr>
        <p:spPr bwMode="auto">
          <a:xfrm>
            <a:off x="3200400" y="4724400"/>
            <a:ext cx="5715000" cy="17526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t>In BaseClass Implicit implementation method interface IDraw</a:t>
            </a:r>
            <a:br>
              <a:rPr lang="arn-CL" sz="1600" dirty="0"/>
            </a:br>
            <a:r>
              <a:rPr lang="arn-CL" sz="1600" dirty="0"/>
              <a:t>Hiding method (interface) in DerivedClass of base class BaseClass</a:t>
            </a:r>
            <a:br>
              <a:rPr lang="arn-CL" sz="1600" dirty="0"/>
            </a:br>
            <a:r>
              <a:rPr lang="arn-CL" sz="1600" dirty="0"/>
              <a:t>In BaseClass Implicit implementation method interface IDraw</a:t>
            </a:r>
            <a:br>
              <a:rPr lang="arn-CL" sz="1600" dirty="0"/>
            </a:br>
            <a:r>
              <a:rPr lang="arn-CL" sz="1600" dirty="0"/>
              <a:t>In BaseClass Implicit implementation method interface IDraw</a:t>
            </a:r>
            <a:br>
              <a:rPr lang="arn-CL" sz="1600" dirty="0"/>
            </a:br>
            <a:r>
              <a:rPr lang="arn-CL" sz="1600" dirty="0"/>
              <a:t>In BaseClass Implicit implementation method interface </a:t>
            </a:r>
            <a:r>
              <a:rPr lang="arn-CL" sz="1600" dirty="0" smtClean="0"/>
              <a:t>IDraw</a:t>
            </a:r>
            <a:endParaRPr lang="arn-CL" sz="16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public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fr-FR" sz="1400" dirty="0" smtClean="0">
                <a:latin typeface="Consolas" pitchFamily="49" charset="0"/>
                <a:cs typeface="Consolas" pitchFamily="49" charset="0"/>
              </a:rPr>
              <a:t>        Console.WriteLine("Implicit implementation </a:t>
            </a:r>
            <a:r>
              <a:rPr lang="arn-CL" sz="1400" dirty="0" smtClean="0">
                <a:latin typeface="Consolas" pitchFamily="49" charset="0"/>
                <a:cs typeface="Consolas" pitchFamily="49" charset="0"/>
              </a:rPr>
              <a:t>method</a:t>
            </a:r>
            <a:r>
              <a:rPr lang="fr-FR" sz="1400" dirty="0" smtClean="0">
                <a:latin typeface="Consolas" pitchFamily="49" charset="0"/>
                <a:cs typeface="Consolas" pitchFamily="49" charset="0"/>
              </a:rPr>
              <a:t> interface IDraw");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public override void Draw(){}//CTE</a:t>
            </a:r>
          </a:p>
          <a:p>
            <a:r>
              <a:rPr lang="en-US" sz="1400" dirty="0" smtClean="0">
                <a:latin typeface="Consolas" pitchFamily="49" charset="0"/>
                <a:cs typeface="Consolas" pitchFamily="49" charset="0"/>
              </a:rPr>
              <a:t>    public </a:t>
            </a:r>
            <a:r>
              <a:rPr lang="en-US" sz="1400" b="1" dirty="0" smtClean="0">
                <a:latin typeface="Consolas" pitchFamily="49" charset="0"/>
                <a:cs typeface="Consolas" pitchFamily="49" charset="0"/>
              </a:rPr>
              <a:t>new</a:t>
            </a:r>
            <a:r>
              <a:rPr lang="en-US" sz="1400" dirty="0" smtClean="0">
                <a:latin typeface="Consolas" pitchFamily="49" charset="0"/>
                <a:cs typeface="Consolas" pitchFamily="49" charset="0"/>
              </a:rPr>
              <a:t>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("Hiding method (interface) of base class");</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p:txBody>
      </p:sp>
      <p:sp>
        <p:nvSpPr>
          <p:cNvPr id="5" name="Flowchart: Document 4"/>
          <p:cNvSpPr/>
          <p:nvPr/>
        </p:nvSpPr>
        <p:spPr bwMode="auto">
          <a:xfrm>
            <a:off x="304800" y="3810000"/>
            <a:ext cx="8610600" cy="2819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baseClass.Draw</a:t>
            </a:r>
            <a:r>
              <a:rPr lang="en-US" sz="1400" b="1" dirty="0" smtClean="0">
                <a:latin typeface="Consolas" pitchFamily="49" charset="0"/>
                <a:cs typeface="Consolas" pitchFamily="49" charset="0"/>
              </a:rPr>
              <a:t>();</a:t>
            </a:r>
            <a:r>
              <a:rPr lang="ru-RU" sz="1400" b="1" dirty="0" smtClean="0">
                <a:latin typeface="Consolas" pitchFamily="49" charset="0"/>
                <a:cs typeface="Consolas" pitchFamily="49" charset="0"/>
              </a:rPr>
              <a:t>     </a:t>
            </a:r>
          </a:p>
          <a:p>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derivedClass.Draw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baseClass.Draw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err="1" smtClean="0">
                <a:latin typeface="Consolas" pitchFamily="49" charset="0"/>
                <a:cs typeface="Consolas" pitchFamily="49" charset="0"/>
              </a:rPr>
              <a:t>IDraw</a:t>
            </a:r>
            <a:r>
              <a:rPr lang="en-US" sz="1400" dirty="0" smtClean="0">
                <a:latin typeface="Consolas" pitchFamily="49" charset="0"/>
                <a:cs typeface="Consolas" pitchFamily="49" charset="0"/>
              </a:rPr>
              <a:t> draw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draw.Draw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smtClean="0">
                <a:latin typeface="Consolas" pitchFamily="49" charset="0"/>
                <a:cs typeface="Consolas" pitchFamily="49" charset="0"/>
              </a:rPr>
              <a:t>draw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draw.Draw</a:t>
            </a:r>
            <a:r>
              <a:rPr lang="en-US" sz="1400" b="1" dirty="0" smtClean="0">
                <a:latin typeface="Consolas" pitchFamily="49" charset="0"/>
                <a:cs typeface="Consolas" pitchFamily="49" charset="0"/>
              </a:rPr>
              <a:t>();</a:t>
            </a:r>
          </a:p>
        </p:txBody>
      </p:sp>
      <p:sp>
        <p:nvSpPr>
          <p:cNvPr id="6" name="Rounded Rectangle 5"/>
          <p:cNvSpPr/>
          <p:nvPr/>
        </p:nvSpPr>
        <p:spPr bwMode="auto">
          <a:xfrm>
            <a:off x="3200400" y="4876800"/>
            <a:ext cx="5562600" cy="1600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en-US" sz="1600" dirty="0">
                <a:latin typeface="Consolas" pitchFamily="49" charset="0"/>
                <a:cs typeface="Consolas" pitchFamily="49" charset="0"/>
              </a:rPr>
              <a:t>Implicit implementation method interface </a:t>
            </a:r>
            <a:r>
              <a:rPr lang="en-US" sz="1600" dirty="0" err="1" smtClean="0">
                <a:latin typeface="Consolas" pitchFamily="49" charset="0"/>
                <a:cs typeface="Consolas" pitchFamily="49" charset="0"/>
              </a:rPr>
              <a:t>IDraw</a:t>
            </a:r>
            <a:endParaRPr lang="en-US" sz="1600" dirty="0" smtClean="0">
              <a:latin typeface="Consolas" pitchFamily="49" charset="0"/>
              <a:cs typeface="Consolas" pitchFamily="49" charset="0"/>
            </a:endParaRPr>
          </a:p>
          <a:p>
            <a:pPr defTabSz="457200">
              <a:lnSpc>
                <a:spcPct val="90000"/>
              </a:lnSpc>
              <a:tabLst>
                <a:tab pos="457200" algn="l"/>
              </a:tabLst>
            </a:pPr>
            <a:r>
              <a:rPr lang="en-US" sz="1600" dirty="0" smtClean="0">
                <a:latin typeface="Consolas" pitchFamily="49" charset="0"/>
                <a:cs typeface="Consolas" pitchFamily="49" charset="0"/>
              </a:rPr>
              <a:t>Hiding </a:t>
            </a:r>
            <a:r>
              <a:rPr lang="en-US" sz="1600" dirty="0">
                <a:latin typeface="Consolas" pitchFamily="49" charset="0"/>
                <a:cs typeface="Consolas" pitchFamily="49" charset="0"/>
              </a:rPr>
              <a:t>method (interface) of base class</a:t>
            </a:r>
          </a:p>
          <a:p>
            <a:pPr defTabSz="457200">
              <a:lnSpc>
                <a:spcPct val="90000"/>
              </a:lnSpc>
              <a:tabLst>
                <a:tab pos="457200" algn="l"/>
              </a:tabLst>
            </a:pPr>
            <a:r>
              <a:rPr lang="en-US" sz="1600" dirty="0">
                <a:latin typeface="Consolas" pitchFamily="49" charset="0"/>
                <a:cs typeface="Consolas" pitchFamily="49" charset="0"/>
              </a:rPr>
              <a:t>Implicit implementation method interface </a:t>
            </a:r>
            <a:r>
              <a:rPr lang="en-US" sz="1600" dirty="0" err="1">
                <a:latin typeface="Consolas" pitchFamily="49" charset="0"/>
                <a:cs typeface="Consolas" pitchFamily="49" charset="0"/>
              </a:rPr>
              <a:t>IDraw</a:t>
            </a:r>
            <a:endParaRPr lang="en-US" sz="1600" dirty="0">
              <a:latin typeface="Consolas" pitchFamily="49" charset="0"/>
              <a:cs typeface="Consolas" pitchFamily="49" charset="0"/>
            </a:endParaRPr>
          </a:p>
          <a:p>
            <a:pPr defTabSz="457200">
              <a:lnSpc>
                <a:spcPct val="90000"/>
              </a:lnSpc>
              <a:tabLst>
                <a:tab pos="457200" algn="l"/>
              </a:tabLst>
            </a:pPr>
            <a:r>
              <a:rPr lang="en-US" sz="1600" dirty="0">
                <a:latin typeface="Consolas" pitchFamily="49" charset="0"/>
                <a:cs typeface="Consolas" pitchFamily="49" charset="0"/>
              </a:rPr>
              <a:t>Implicit implementation method interface </a:t>
            </a:r>
            <a:r>
              <a:rPr lang="en-US" sz="1600" dirty="0" err="1">
                <a:latin typeface="Consolas" pitchFamily="49" charset="0"/>
                <a:cs typeface="Consolas" pitchFamily="49" charset="0"/>
              </a:rPr>
              <a:t>IDraw</a:t>
            </a:r>
            <a:endParaRPr lang="en-US" sz="1600" dirty="0">
              <a:latin typeface="Consolas" pitchFamily="49" charset="0"/>
              <a:cs typeface="Consolas" pitchFamily="49" charset="0"/>
            </a:endParaRPr>
          </a:p>
          <a:p>
            <a:pPr defTabSz="457200">
              <a:lnSpc>
                <a:spcPct val="90000"/>
              </a:lnSpc>
              <a:tabLst>
                <a:tab pos="457200" algn="l"/>
              </a:tabLst>
            </a:pPr>
            <a:r>
              <a:rPr lang="en-US" sz="1600" dirty="0">
                <a:latin typeface="Consolas" pitchFamily="49" charset="0"/>
                <a:cs typeface="Consolas" pitchFamily="49" charset="0"/>
              </a:rPr>
              <a:t>Hiding method (interface) of base class</a:t>
            </a:r>
            <a:endParaRPr lang="en-US" sz="16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 name="Shape 160"/>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Сравнение internal и public типов</a:t>
            </a:r>
          </a:p>
        </p:txBody>
      </p:sp>
      <p:grpSp>
        <p:nvGrpSpPr>
          <p:cNvPr id="163" name="Group 163"/>
          <p:cNvGrpSpPr/>
          <p:nvPr/>
        </p:nvGrpSpPr>
        <p:grpSpPr>
          <a:xfrm>
            <a:off x="609600" y="838200"/>
            <a:ext cx="8305800" cy="533400"/>
            <a:chOff x="0" y="0"/>
            <a:chExt cx="8305800" cy="533400"/>
          </a:xfrm>
        </p:grpSpPr>
        <p:sp>
          <p:nvSpPr>
            <p:cNvPr id="161" name="Shape 161"/>
            <p:cNvSpPr/>
            <p:nvPr/>
          </p:nvSpPr>
          <p:spPr>
            <a:xfrm>
              <a:off x="0" y="0"/>
              <a:ext cx="8305800" cy="5334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162" name="Shape 162"/>
            <p:cNvSpPr/>
            <p:nvPr/>
          </p:nvSpPr>
          <p:spPr>
            <a:xfrm>
              <a:off x="26037" y="128201"/>
              <a:ext cx="825372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	 Модификатор доступа по умолчанию для типа</a:t>
              </a:r>
            </a:p>
          </p:txBody>
        </p:sp>
      </p:grpSp>
      <p:grpSp>
        <p:nvGrpSpPr>
          <p:cNvPr id="166" name="Group 166"/>
          <p:cNvGrpSpPr/>
          <p:nvPr/>
        </p:nvGrpSpPr>
        <p:grpSpPr>
          <a:xfrm>
            <a:off x="304800" y="762000"/>
            <a:ext cx="1336714" cy="533400"/>
            <a:chOff x="0" y="0"/>
            <a:chExt cx="1336713" cy="533400"/>
          </a:xfrm>
        </p:grpSpPr>
        <p:sp>
          <p:nvSpPr>
            <p:cNvPr id="164" name="Shape 164"/>
            <p:cNvSpPr/>
            <p:nvPr/>
          </p:nvSpPr>
          <p:spPr>
            <a:xfrm>
              <a:off x="0" y="0"/>
              <a:ext cx="1336713" cy="5334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p>
          </p:txBody>
        </p:sp>
        <p:sp>
          <p:nvSpPr>
            <p:cNvPr id="165" name="Shape 165"/>
            <p:cNvSpPr/>
            <p:nvPr/>
          </p:nvSpPr>
          <p:spPr>
            <a:xfrm>
              <a:off x="26038" y="128201"/>
              <a:ext cx="1284637"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dirty="0">
                  <a:solidFill>
                    <a:srgbClr val="FFFFFF"/>
                  </a:solidFill>
                  <a:latin typeface="Consolas"/>
                  <a:cs typeface="Consolas"/>
                </a:rPr>
                <a:t>internal</a:t>
              </a:r>
            </a:p>
          </p:txBody>
        </p:sp>
      </p:grpSp>
      <p:grpSp>
        <p:nvGrpSpPr>
          <p:cNvPr id="169" name="Group 169"/>
          <p:cNvGrpSpPr/>
          <p:nvPr/>
        </p:nvGrpSpPr>
        <p:grpSpPr>
          <a:xfrm>
            <a:off x="332094" y="1596787"/>
            <a:ext cx="8610601" cy="609602"/>
            <a:chOff x="0" y="20319"/>
            <a:chExt cx="8610600" cy="609601"/>
          </a:xfrm>
        </p:grpSpPr>
        <p:sp>
          <p:nvSpPr>
            <p:cNvPr id="167" name="Shape 167"/>
            <p:cNvSpPr/>
            <p:nvPr/>
          </p:nvSpPr>
          <p:spPr>
            <a:xfrm>
              <a:off x="0" y="20319"/>
              <a:ext cx="8610600" cy="609601"/>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p>
          </p:txBody>
        </p:sp>
        <p:sp>
          <p:nvSpPr>
            <p:cNvPr id="168" name="Shape 168"/>
            <p:cNvSpPr/>
            <p:nvPr/>
          </p:nvSpPr>
          <p:spPr>
            <a:xfrm>
              <a:off x="29757" y="48121"/>
              <a:ext cx="8551086" cy="553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Ограничивает видимость кода типа только в пределах типов, определенных в той же сборке</a:t>
              </a:r>
            </a:p>
          </p:txBody>
        </p:sp>
      </p:grpSp>
      <p:grpSp>
        <p:nvGrpSpPr>
          <p:cNvPr id="178" name="Group 178"/>
          <p:cNvGrpSpPr/>
          <p:nvPr/>
        </p:nvGrpSpPr>
        <p:grpSpPr>
          <a:xfrm>
            <a:off x="3050840" y="3495119"/>
            <a:ext cx="3581401" cy="1905001"/>
            <a:chOff x="0" y="0"/>
            <a:chExt cx="3581400" cy="1905000"/>
          </a:xfrm>
        </p:grpSpPr>
        <p:sp>
          <p:nvSpPr>
            <p:cNvPr id="170" name="Shape 170"/>
            <p:cNvSpPr/>
            <p:nvPr/>
          </p:nvSpPr>
          <p:spPr>
            <a:xfrm>
              <a:off x="0" y="0"/>
              <a:ext cx="3581400" cy="1905000"/>
            </a:xfrm>
            <a:prstGeom prst="roundRect">
              <a:avLst>
                <a:gd name="adj" fmla="val 16667"/>
              </a:avLst>
            </a:prstGeom>
            <a:solidFill>
              <a:srgbClr val="8BFFD8"/>
            </a:soli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just">
                <a:defRPr>
                  <a:solidFill>
                    <a:srgbClr val="FFFFFF"/>
                  </a:solidFill>
                </a:defRPr>
              </a:pPr>
              <a:endParaRPr/>
            </a:p>
          </p:txBody>
        </p:sp>
        <p:sp>
          <p:nvSpPr>
            <p:cNvPr id="171" name="Shape 171"/>
            <p:cNvSpPr/>
            <p:nvPr/>
          </p:nvSpPr>
          <p:spPr>
            <a:xfrm>
              <a:off x="1066799" y="76199"/>
              <a:ext cx="1031713"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latin typeface="Arial"/>
                  <a:ea typeface="Arial"/>
                  <a:cs typeface="Arial"/>
                  <a:sym typeface="Arial"/>
                </a:defRPr>
              </a:lvl1pPr>
            </a:lstStyle>
            <a:p>
              <a:pPr lvl="0">
                <a:defRPr b="0"/>
              </a:pPr>
              <a:r>
                <a:rPr b="1"/>
                <a:t>Sales.dll</a:t>
              </a:r>
            </a:p>
          </p:txBody>
        </p:sp>
        <p:grpSp>
          <p:nvGrpSpPr>
            <p:cNvPr id="174" name="Group 174"/>
            <p:cNvGrpSpPr/>
            <p:nvPr/>
          </p:nvGrpSpPr>
          <p:grpSpPr>
            <a:xfrm>
              <a:off x="76199" y="496887"/>
              <a:ext cx="1646239" cy="1179513"/>
              <a:chOff x="0" y="0"/>
              <a:chExt cx="1646237" cy="1179512"/>
            </a:xfrm>
          </p:grpSpPr>
          <p:sp>
            <p:nvSpPr>
              <p:cNvPr id="172" name="Shape 172"/>
              <p:cNvSpPr/>
              <p:nvPr/>
            </p:nvSpPr>
            <p:spPr>
              <a:xfrm>
                <a:off x="0" y="0"/>
                <a:ext cx="1646238" cy="1179513"/>
              </a:xfrm>
              <a:prstGeom prst="roundRect">
                <a:avLst>
                  <a:gd name="adj" fmla="val 7093"/>
                </a:avLst>
              </a:prstGeom>
              <a:solidFill>
                <a:srgbClr val="F6F7EB"/>
              </a:solidFill>
              <a:ln w="9525" cap="flat">
                <a:solidFill>
                  <a:srgbClr val="808080"/>
                </a:solidFill>
                <a:prstDash val="solid"/>
                <a:round/>
              </a:ln>
              <a:effectLst>
                <a:outerShdw blurRad="12700" dist="35921" dir="2700000" rotWithShape="0">
                  <a:srgbClr val="EEECE1"/>
                </a:outerShdw>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173" name="Shape 173"/>
              <p:cNvSpPr/>
              <p:nvPr/>
            </p:nvSpPr>
            <p:spPr>
              <a:xfrm>
                <a:off x="24503" y="78799"/>
                <a:ext cx="1597231"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a:latin typeface="Consolas"/>
                    <a:ea typeface="Consolas"/>
                    <a:cs typeface="Consolas"/>
                    <a:sym typeface="Consolas"/>
                  </a:rPr>
                  <a:t>class Costs</a:t>
                </a:r>
              </a:p>
              <a:p>
                <a:pPr lvl="0"/>
                <a:r>
                  <a:rPr sz="1600">
                    <a:latin typeface="Consolas"/>
                    <a:ea typeface="Consolas"/>
                    <a:cs typeface="Consolas"/>
                    <a:sym typeface="Consolas"/>
                  </a:rPr>
                  <a:t>{</a:t>
                </a:r>
                <a:endParaRPr>
                  <a:latin typeface="Arial"/>
                  <a:ea typeface="Arial"/>
                  <a:cs typeface="Arial"/>
                  <a:sym typeface="Arial"/>
                </a:endParaRPr>
              </a:p>
              <a:p>
                <a:pPr lvl="0"/>
                <a:r>
                  <a:rPr sz="1600">
                    <a:latin typeface="Consolas"/>
                    <a:ea typeface="Consolas"/>
                    <a:cs typeface="Consolas"/>
                    <a:sym typeface="Consolas"/>
                  </a:rPr>
                  <a:t>    ...</a:t>
                </a:r>
                <a:endParaRPr>
                  <a:latin typeface="Arial"/>
                  <a:ea typeface="Arial"/>
                  <a:cs typeface="Arial"/>
                  <a:sym typeface="Arial"/>
                </a:endParaRPr>
              </a:p>
              <a:p>
                <a:pPr lvl="0"/>
                <a:r>
                  <a:rPr sz="1600">
                    <a:latin typeface="Consolas"/>
                    <a:ea typeface="Consolas"/>
                    <a:cs typeface="Consolas"/>
                    <a:sym typeface="Consolas"/>
                  </a:rPr>
                  <a:t>}</a:t>
                </a:r>
              </a:p>
            </p:txBody>
          </p:sp>
        </p:grpSp>
        <p:grpSp>
          <p:nvGrpSpPr>
            <p:cNvPr id="177" name="Group 177"/>
            <p:cNvGrpSpPr/>
            <p:nvPr/>
          </p:nvGrpSpPr>
          <p:grpSpPr>
            <a:xfrm>
              <a:off x="1828800" y="496887"/>
              <a:ext cx="1647825" cy="1179513"/>
              <a:chOff x="0" y="0"/>
              <a:chExt cx="1647825" cy="1179512"/>
            </a:xfrm>
          </p:grpSpPr>
          <p:sp>
            <p:nvSpPr>
              <p:cNvPr id="175" name="Shape 175"/>
              <p:cNvSpPr/>
              <p:nvPr/>
            </p:nvSpPr>
            <p:spPr>
              <a:xfrm>
                <a:off x="0" y="0"/>
                <a:ext cx="1647825" cy="1179513"/>
              </a:xfrm>
              <a:prstGeom prst="roundRect">
                <a:avLst>
                  <a:gd name="adj" fmla="val 7093"/>
                </a:avLst>
              </a:prstGeom>
              <a:solidFill>
                <a:srgbClr val="F6F7EB"/>
              </a:solidFill>
              <a:ln w="9525" cap="flat">
                <a:solidFill>
                  <a:srgbClr val="808080"/>
                </a:solidFill>
                <a:prstDash val="solid"/>
                <a:round/>
              </a:ln>
              <a:effectLst>
                <a:outerShdw blurRad="12700" dist="35921" dir="2700000" rotWithShape="0">
                  <a:srgbClr val="EEECE1"/>
                </a:outerShdw>
              </a:effectLst>
            </p:spPr>
            <p:txBody>
              <a:bodyPr wrap="square" lIns="0" tIns="0" rIns="0" bIns="0" numCol="1" anchor="ctr">
                <a:noAutofit/>
              </a:bodyPr>
              <a:lstStyle/>
              <a:p>
                <a:pPr lvl="0">
                  <a:defRPr sz="1600">
                    <a:latin typeface="Consolas"/>
                    <a:ea typeface="Consolas"/>
                    <a:cs typeface="Consolas"/>
                    <a:sym typeface="Consolas"/>
                  </a:defRPr>
                </a:pPr>
                <a:endParaRPr/>
              </a:p>
            </p:txBody>
          </p:sp>
          <p:sp>
            <p:nvSpPr>
              <p:cNvPr id="176" name="Shape 176"/>
              <p:cNvSpPr/>
              <p:nvPr/>
            </p:nvSpPr>
            <p:spPr>
              <a:xfrm>
                <a:off x="24503" y="78799"/>
                <a:ext cx="1598819"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a:latin typeface="Consolas"/>
                    <a:ea typeface="Consolas"/>
                    <a:cs typeface="Consolas"/>
                    <a:sym typeface="Consolas"/>
                  </a:rPr>
                  <a:t>class Sales</a:t>
                </a:r>
                <a:endParaRPr>
                  <a:latin typeface="Arial"/>
                  <a:ea typeface="Arial"/>
                  <a:cs typeface="Arial"/>
                  <a:sym typeface="Arial"/>
                </a:endParaRPr>
              </a:p>
              <a:p>
                <a:pPr lvl="0"/>
                <a:r>
                  <a:rPr sz="1600">
                    <a:latin typeface="Consolas"/>
                    <a:ea typeface="Consolas"/>
                    <a:cs typeface="Consolas"/>
                    <a:sym typeface="Consolas"/>
                  </a:rPr>
                  <a:t>{</a:t>
                </a:r>
                <a:endParaRPr>
                  <a:latin typeface="Arial"/>
                  <a:ea typeface="Arial"/>
                  <a:cs typeface="Arial"/>
                  <a:sym typeface="Arial"/>
                </a:endParaRPr>
              </a:p>
              <a:p>
                <a:pPr lvl="0"/>
                <a:r>
                  <a:rPr sz="1600">
                    <a:latin typeface="Consolas"/>
                    <a:ea typeface="Consolas"/>
                    <a:cs typeface="Consolas"/>
                    <a:sym typeface="Consolas"/>
                  </a:rPr>
                  <a:t>    ...</a:t>
                </a:r>
                <a:endParaRPr>
                  <a:latin typeface="Arial"/>
                  <a:ea typeface="Arial"/>
                  <a:cs typeface="Arial"/>
                  <a:sym typeface="Arial"/>
                </a:endParaRPr>
              </a:p>
              <a:p>
                <a:pPr lvl="0"/>
                <a:r>
                  <a:rPr sz="1600">
                    <a:latin typeface="Consolas"/>
                    <a:ea typeface="Consolas"/>
                    <a:cs typeface="Consolas"/>
                    <a:sym typeface="Consolas"/>
                  </a:rPr>
                  <a:t>}</a:t>
                </a:r>
              </a:p>
            </p:txBody>
          </p:sp>
        </p:grpSp>
      </p:grpSp>
      <p:grpSp>
        <p:nvGrpSpPr>
          <p:cNvPr id="181" name="Group 181"/>
          <p:cNvGrpSpPr/>
          <p:nvPr/>
        </p:nvGrpSpPr>
        <p:grpSpPr>
          <a:xfrm>
            <a:off x="342330" y="2397612"/>
            <a:ext cx="2590801" cy="1066801"/>
            <a:chOff x="0" y="0"/>
            <a:chExt cx="2590800" cy="1066800"/>
          </a:xfrm>
        </p:grpSpPr>
        <p:sp>
          <p:nvSpPr>
            <p:cNvPr id="179" name="Shape 179"/>
            <p:cNvSpPr/>
            <p:nvPr/>
          </p:nvSpPr>
          <p:spPr>
            <a:xfrm>
              <a:off x="0" y="0"/>
              <a:ext cx="2590800" cy="1066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180" name="Shape 180"/>
            <p:cNvSpPr/>
            <p:nvPr/>
          </p:nvSpPr>
          <p:spPr>
            <a:xfrm>
              <a:off x="52076" y="256402"/>
              <a:ext cx="2486648" cy="553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Типы доступны только типам в Sales.dll</a:t>
              </a:r>
            </a:p>
          </p:txBody>
        </p:sp>
      </p:grpSp>
      <p:grpSp>
        <p:nvGrpSpPr>
          <p:cNvPr id="184" name="Group 184"/>
          <p:cNvGrpSpPr/>
          <p:nvPr/>
        </p:nvGrpSpPr>
        <p:grpSpPr>
          <a:xfrm>
            <a:off x="342330" y="5562600"/>
            <a:ext cx="8573070" cy="609600"/>
            <a:chOff x="0" y="0"/>
            <a:chExt cx="8573069" cy="609600"/>
          </a:xfrm>
        </p:grpSpPr>
        <p:sp>
          <p:nvSpPr>
            <p:cNvPr id="182" name="Shape 182"/>
            <p:cNvSpPr/>
            <p:nvPr/>
          </p:nvSpPr>
          <p:spPr>
            <a:xfrm>
              <a:off x="0" y="0"/>
              <a:ext cx="8573069" cy="609600"/>
            </a:xfrm>
            <a:prstGeom prst="roundRect">
              <a:avLst>
                <a:gd name="adj" fmla="val 16667"/>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p>
          </p:txBody>
        </p:sp>
        <p:sp>
          <p:nvSpPr>
            <p:cNvPr id="183" name="Shape 183"/>
            <p:cNvSpPr/>
            <p:nvPr/>
          </p:nvSpPr>
          <p:spPr>
            <a:xfrm>
              <a:off x="29757" y="166301"/>
              <a:ext cx="8513555"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rgbClr val="FFFFFF"/>
                  </a:solidFill>
                  <a:latin typeface="+mn-lt"/>
                </a:rPr>
                <a:t>Аналогичные правила  видимости распространяются на internal поля и свойства</a:t>
              </a:r>
            </a:p>
          </p:txBody>
        </p:sp>
      </p:grpSp>
      <p:pic>
        <p:nvPicPr>
          <p:cNvPr id="185" name="image3.png" descr="arrow03"/>
          <p:cNvPicPr/>
          <p:nvPr/>
        </p:nvPicPr>
        <p:blipFill>
          <a:blip r:embed="rId2">
            <a:extLst/>
          </a:blip>
          <a:stretch>
            <a:fillRect/>
          </a:stretch>
        </p:blipFill>
        <p:spPr>
          <a:xfrm rot="2575232">
            <a:off x="2462587" y="3449103"/>
            <a:ext cx="1176509" cy="244432"/>
          </a:xfrm>
          <a:prstGeom prst="rect">
            <a:avLst/>
          </a:prstGeom>
          <a:ln w="12700">
            <a:miter lim="400000"/>
          </a:ln>
        </p:spPr>
      </p:pic>
    </p:spTree>
    <p:extLst>
      <p:ext uri="{BB962C8B-B14F-4D97-AF65-F5344CB8AC3E}">
        <p14:creationId xmlns:p14="http://schemas.microsoft.com/office/powerpoint/2010/main" val="1176902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endParaRPr lang="en-US" sz="1400" dirty="0" smtClean="0">
              <a:latin typeface="Consolas" pitchFamily="49" charset="0"/>
              <a:cs typeface="Consolas" pitchFamily="49" charset="0"/>
            </a:endParaRP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public </a:t>
            </a:r>
            <a:r>
              <a:rPr lang="en-US" sz="1400" b="1" dirty="0" smtClean="0">
                <a:latin typeface="Consolas" pitchFamily="49" charset="0"/>
                <a:cs typeface="Consolas" pitchFamily="49" charset="0"/>
              </a:rPr>
              <a:t>virtual</a:t>
            </a:r>
            <a:r>
              <a:rPr lang="en-US" sz="1400" dirty="0" smtClean="0">
                <a:latin typeface="Consolas" pitchFamily="49" charset="0"/>
                <a:cs typeface="Consolas" pitchFamily="49" charset="0"/>
              </a:rPr>
              <a:t>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Console.WriteLine</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Implicit</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implementation</a:t>
            </a:r>
            <a:r>
              <a:rPr lang="fr-FR" sz="1400" dirty="0" smtClean="0">
                <a:latin typeface="Consolas" pitchFamily="49" charset="0"/>
                <a:cs typeface="Consolas" pitchFamily="49" charset="0"/>
              </a:rPr>
              <a:t> interface </a:t>
            </a:r>
            <a:r>
              <a:rPr lang="fr-FR" sz="1400" dirty="0" err="1" smtClean="0">
                <a:latin typeface="Consolas" pitchFamily="49" charset="0"/>
                <a:cs typeface="Consolas" pitchFamily="49" charset="0"/>
              </a:rPr>
              <a:t>IDraw</a:t>
            </a:r>
            <a:r>
              <a:rPr lang="fr-FR"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a:p>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BaseClass</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public </a:t>
            </a:r>
            <a:r>
              <a:rPr lang="en-US" sz="1400" b="1" dirty="0" smtClean="0">
                <a:latin typeface="Consolas" pitchFamily="49" charset="0"/>
                <a:cs typeface="Consolas" pitchFamily="49" charset="0"/>
              </a:rPr>
              <a:t>override</a:t>
            </a:r>
            <a:r>
              <a:rPr lang="en-US" sz="1400" dirty="0" smtClean="0">
                <a:latin typeface="Consolas" pitchFamily="49" charset="0"/>
                <a:cs typeface="Consolas" pitchFamily="49" charset="0"/>
              </a:rPr>
              <a:t>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("Overriding virtual methods (interface) of base class");</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a:p>
            <a:endParaRPr lang="ru-RU" sz="1400" dirty="0" smtClean="0">
              <a:latin typeface="Consolas" pitchFamily="49" charset="0"/>
              <a:cs typeface="Consolas" pitchFamily="49" charset="0"/>
            </a:endParaRPr>
          </a:p>
        </p:txBody>
      </p:sp>
      <p:sp>
        <p:nvSpPr>
          <p:cNvPr id="5" name="Flowchart: Document 4"/>
          <p:cNvSpPr/>
          <p:nvPr/>
        </p:nvSpPr>
        <p:spPr bwMode="auto">
          <a:xfrm>
            <a:off x="304800" y="3810000"/>
            <a:ext cx="8610600" cy="2819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baseClass.Draw</a:t>
            </a:r>
            <a:r>
              <a:rPr lang="en-US" sz="1400" b="1" dirty="0" smtClean="0">
                <a:latin typeface="Consolas" pitchFamily="49" charset="0"/>
                <a:cs typeface="Consolas" pitchFamily="49" charset="0"/>
              </a:rPr>
              <a:t>();</a:t>
            </a:r>
            <a:r>
              <a:rPr lang="ru-RU" sz="1400" b="1" dirty="0" smtClean="0">
                <a:latin typeface="Consolas" pitchFamily="49" charset="0"/>
                <a:cs typeface="Consolas" pitchFamily="49" charset="0"/>
              </a:rPr>
              <a:t>     </a:t>
            </a:r>
          </a:p>
          <a:p>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derivedClass.Draw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baseClass.Draw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err="1" smtClean="0">
                <a:latin typeface="Consolas" pitchFamily="49" charset="0"/>
                <a:cs typeface="Consolas" pitchFamily="49" charset="0"/>
              </a:rPr>
              <a:t>IDraw</a:t>
            </a:r>
            <a:r>
              <a:rPr lang="en-US" sz="1400" dirty="0" smtClean="0">
                <a:latin typeface="Consolas" pitchFamily="49" charset="0"/>
                <a:cs typeface="Consolas" pitchFamily="49" charset="0"/>
              </a:rPr>
              <a:t> draw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b="1" dirty="0" err="1" smtClean="0"/>
              <a:t>draw</a:t>
            </a:r>
            <a:r>
              <a:rPr lang="en-US" sz="1400" b="1" dirty="0" err="1" smtClean="0">
                <a:latin typeface="Consolas" pitchFamily="49" charset="0"/>
                <a:cs typeface="Consolas" pitchFamily="49" charset="0"/>
              </a:rPr>
              <a:t>.Draw</a:t>
            </a:r>
            <a:r>
              <a:rPr lang="en-US" sz="1400" b="1" dirty="0" smtClean="0">
                <a:latin typeface="Consolas" pitchFamily="49" charset="0"/>
                <a:cs typeface="Consolas" pitchFamily="49" charset="0"/>
              </a:rPr>
              <a:t>();</a:t>
            </a:r>
            <a:endParaRPr lang="ru-RU" sz="1400" b="1" dirty="0" smtClean="0">
              <a:latin typeface="Consolas" pitchFamily="49" charset="0"/>
              <a:cs typeface="Consolas" pitchFamily="49" charset="0"/>
            </a:endParaRPr>
          </a:p>
          <a:p>
            <a:r>
              <a:rPr lang="en-US" sz="1400" dirty="0" smtClean="0">
                <a:latin typeface="Consolas" pitchFamily="49" charset="0"/>
                <a:cs typeface="Consolas" pitchFamily="49" charset="0"/>
              </a:rPr>
              <a:t>draw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latin typeface="Consolas" pitchFamily="49" charset="0"/>
                <a:cs typeface="Consolas" pitchFamily="49" charset="0"/>
              </a:rPr>
              <a:t>draw.Draw</a:t>
            </a:r>
            <a:r>
              <a:rPr lang="en-US" sz="1400" b="1" dirty="0" smtClean="0">
                <a:latin typeface="Consolas" pitchFamily="49" charset="0"/>
                <a:cs typeface="Consolas" pitchFamily="49" charset="0"/>
              </a:rPr>
              <a:t>();</a:t>
            </a:r>
          </a:p>
        </p:txBody>
      </p:sp>
      <p:sp>
        <p:nvSpPr>
          <p:cNvPr id="6" name="Rounded Rectangle 5"/>
          <p:cNvSpPr/>
          <p:nvPr/>
        </p:nvSpPr>
        <p:spPr bwMode="auto">
          <a:xfrm>
            <a:off x="3048000" y="5148618"/>
            <a:ext cx="6096000" cy="14478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en-US" sz="1600" dirty="0" smtClean="0">
                <a:latin typeface="Consolas" pitchFamily="49" charset="0"/>
                <a:cs typeface="Consolas" pitchFamily="49" charset="0"/>
              </a:rPr>
              <a:t>Implicit implementation interface </a:t>
            </a:r>
            <a:r>
              <a:rPr lang="en-US" sz="1600" dirty="0" err="1" smtClean="0">
                <a:latin typeface="Consolas" pitchFamily="49" charset="0"/>
                <a:cs typeface="Consolas" pitchFamily="49" charset="0"/>
              </a:rPr>
              <a:t>IDraw</a:t>
            </a:r>
            <a:endParaRPr lang="en-US" sz="1600" dirty="0" smtClean="0">
              <a:latin typeface="Consolas" pitchFamily="49" charset="0"/>
              <a:cs typeface="Consolas" pitchFamily="49" charset="0"/>
            </a:endParaRPr>
          </a:p>
          <a:p>
            <a:pPr algn="ctr" defTabSz="457200">
              <a:lnSpc>
                <a:spcPct val="90000"/>
              </a:lnSpc>
              <a:tabLst>
                <a:tab pos="457200" algn="l"/>
              </a:tabLst>
            </a:pPr>
            <a:r>
              <a:rPr lang="en-US" sz="1600" dirty="0" smtClean="0">
                <a:latin typeface="Consolas" pitchFamily="49" charset="0"/>
                <a:cs typeface="Consolas" pitchFamily="49" charset="0"/>
              </a:rPr>
              <a:t>Overriding virtual </a:t>
            </a:r>
            <a:r>
              <a:rPr lang="en-US" sz="1600" dirty="0" err="1" smtClean="0">
                <a:latin typeface="Consolas" pitchFamily="49" charset="0"/>
                <a:cs typeface="Consolas" pitchFamily="49" charset="0"/>
              </a:rPr>
              <a:t>methos</a:t>
            </a:r>
            <a:r>
              <a:rPr lang="en-US" sz="1600" dirty="0" smtClean="0">
                <a:latin typeface="Consolas" pitchFamily="49" charset="0"/>
                <a:cs typeface="Consolas" pitchFamily="49" charset="0"/>
              </a:rPr>
              <a:t> (interface) of base class</a:t>
            </a:r>
          </a:p>
          <a:p>
            <a:pPr algn="ctr" defTabSz="457200">
              <a:lnSpc>
                <a:spcPct val="90000"/>
              </a:lnSpc>
              <a:tabLst>
                <a:tab pos="457200" algn="l"/>
              </a:tabLst>
            </a:pPr>
            <a:r>
              <a:rPr lang="en-US" sz="1600" dirty="0" smtClean="0">
                <a:latin typeface="Consolas" pitchFamily="49" charset="0"/>
                <a:cs typeface="Consolas" pitchFamily="49" charset="0"/>
              </a:rPr>
              <a:t>Overriding virtual </a:t>
            </a:r>
            <a:r>
              <a:rPr lang="en-US" sz="1600" dirty="0" err="1" smtClean="0">
                <a:latin typeface="Consolas" pitchFamily="49" charset="0"/>
                <a:cs typeface="Consolas" pitchFamily="49" charset="0"/>
              </a:rPr>
              <a:t>methos</a:t>
            </a:r>
            <a:r>
              <a:rPr lang="en-US" sz="1600" dirty="0" smtClean="0">
                <a:latin typeface="Consolas" pitchFamily="49" charset="0"/>
                <a:cs typeface="Consolas" pitchFamily="49" charset="0"/>
              </a:rPr>
              <a:t> (interface) of base class</a:t>
            </a:r>
          </a:p>
          <a:p>
            <a:pPr defTabSz="457200">
              <a:lnSpc>
                <a:spcPct val="90000"/>
              </a:lnSpc>
              <a:tabLst>
                <a:tab pos="457200" algn="l"/>
              </a:tabLst>
            </a:pPr>
            <a:r>
              <a:rPr lang="en-US" sz="1600" dirty="0" smtClean="0">
                <a:latin typeface="Consolas" pitchFamily="49" charset="0"/>
                <a:cs typeface="Consolas" pitchFamily="49" charset="0"/>
              </a:rPr>
              <a:t>Implicit implementation interface </a:t>
            </a:r>
            <a:r>
              <a:rPr lang="en-US" sz="1600" dirty="0" err="1" smtClean="0">
                <a:latin typeface="Consolas" pitchFamily="49" charset="0"/>
                <a:cs typeface="Consolas" pitchFamily="49" charset="0"/>
              </a:rPr>
              <a:t>IDraw</a:t>
            </a:r>
            <a:endParaRPr lang="en-US" sz="1600" dirty="0" smtClean="0">
              <a:latin typeface="Consolas" pitchFamily="49" charset="0"/>
              <a:cs typeface="Consolas" pitchFamily="49" charset="0"/>
            </a:endParaRPr>
          </a:p>
          <a:p>
            <a:pPr algn="ctr" defTabSz="457200">
              <a:lnSpc>
                <a:spcPct val="90000"/>
              </a:lnSpc>
              <a:tabLst>
                <a:tab pos="457200" algn="l"/>
              </a:tabLst>
            </a:pPr>
            <a:r>
              <a:rPr lang="en-US" sz="1600" dirty="0" smtClean="0">
                <a:latin typeface="Consolas" pitchFamily="49" charset="0"/>
                <a:cs typeface="Consolas" pitchFamily="49" charset="0"/>
              </a:rPr>
              <a:t>Overriding virtual </a:t>
            </a:r>
            <a:r>
              <a:rPr lang="en-US" sz="1600" dirty="0" err="1" smtClean="0">
                <a:latin typeface="Consolas" pitchFamily="49" charset="0"/>
                <a:cs typeface="Consolas" pitchFamily="49" charset="0"/>
              </a:rPr>
              <a:t>methos</a:t>
            </a:r>
            <a:r>
              <a:rPr lang="en-US" sz="1600" dirty="0" smtClean="0">
                <a:latin typeface="Consolas" pitchFamily="49" charset="0"/>
                <a:cs typeface="Consolas" pitchFamily="49" charset="0"/>
              </a:rPr>
              <a:t> (interface) of base class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void </a:t>
            </a:r>
            <a:r>
              <a:rPr lang="en-US" sz="1400" dirty="0" err="1" smtClean="0">
                <a:latin typeface="Consolas" pitchFamily="49" charset="0"/>
                <a:cs typeface="Consolas" pitchFamily="49" charset="0"/>
              </a:rPr>
              <a:t>IDraw.Draw</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("Explicit interface method implementation");</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a:p>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BaseClass</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public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("Not a method of interface");</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p:txBody>
      </p:sp>
      <p:sp>
        <p:nvSpPr>
          <p:cNvPr id="5" name="Flowchart: Document 4"/>
          <p:cNvSpPr/>
          <p:nvPr/>
        </p:nvSpPr>
        <p:spPr bwMode="auto">
          <a:xfrm>
            <a:off x="304800" y="3810000"/>
            <a:ext cx="8610600" cy="2819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err="1">
                <a:latin typeface="Consolas" pitchFamily="49" charset="0"/>
                <a:cs typeface="Consolas" pitchFamily="49" charset="0"/>
              </a:rPr>
              <a:t>BaseClass</a:t>
            </a:r>
            <a:r>
              <a:rPr lang="en-US" sz="1400" dirty="0">
                <a:latin typeface="Consolas" pitchFamily="49" charset="0"/>
                <a:cs typeface="Consolas" pitchFamily="49" charset="0"/>
              </a:rPr>
              <a:t>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a:t>
            </a:r>
          </a:p>
          <a:p>
            <a:r>
              <a:rPr lang="en-US" sz="1400" b="1" dirty="0" err="1" smtClean="0">
                <a:solidFill>
                  <a:srgbClr val="FF0000"/>
                </a:solidFill>
                <a:latin typeface="Consolas" pitchFamily="49" charset="0"/>
                <a:cs typeface="Consolas" pitchFamily="49" charset="0"/>
              </a:rPr>
              <a:t>baseClass.Draw</a:t>
            </a:r>
            <a:r>
              <a:rPr lang="en-US" sz="1400" b="1" dirty="0" smtClean="0">
                <a:solidFill>
                  <a:srgbClr val="FF0000"/>
                </a:solidFill>
                <a:latin typeface="Consolas" pitchFamily="49" charset="0"/>
                <a:cs typeface="Consolas" pitchFamily="49" charset="0"/>
              </a:rPr>
              <a:t>();//CTE     </a:t>
            </a:r>
          </a:p>
          <a:p>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dirty="0" err="1" smtClean="0">
                <a:latin typeface="Consolas" pitchFamily="49" charset="0"/>
                <a:cs typeface="Consolas" pitchFamily="49" charset="0"/>
              </a:rPr>
              <a:t>derivedClass.Draw</a:t>
            </a:r>
            <a:r>
              <a:rPr lang="en-US" sz="1400" dirty="0" smtClean="0">
                <a:latin typeface="Consolas" pitchFamily="49" charset="0"/>
                <a:cs typeface="Consolas" pitchFamily="49" charset="0"/>
              </a:rPr>
              <a:t>();</a:t>
            </a: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b="1" dirty="0" err="1" smtClean="0">
                <a:solidFill>
                  <a:srgbClr val="FF0000"/>
                </a:solidFill>
                <a:latin typeface="Consolas" pitchFamily="49" charset="0"/>
                <a:cs typeface="Consolas" pitchFamily="49" charset="0"/>
              </a:rPr>
              <a:t>baseClass.Draw</a:t>
            </a:r>
            <a:r>
              <a:rPr lang="en-US" sz="1400" b="1" dirty="0" smtClean="0">
                <a:solidFill>
                  <a:srgbClr val="FF0000"/>
                </a:solidFill>
                <a:latin typeface="Consolas" pitchFamily="49" charset="0"/>
                <a:cs typeface="Consolas" pitchFamily="49" charset="0"/>
              </a:rPr>
              <a:t>();//CTE</a:t>
            </a:r>
          </a:p>
          <a:p>
            <a:r>
              <a:rPr lang="en-US" sz="1400" dirty="0" err="1" smtClean="0">
                <a:latin typeface="Consolas" pitchFamily="49" charset="0"/>
                <a:cs typeface="Consolas" pitchFamily="49" charset="0"/>
              </a:rPr>
              <a:t>IDraw</a:t>
            </a:r>
            <a:r>
              <a:rPr lang="en-US" sz="1400" dirty="0" smtClean="0">
                <a:latin typeface="Consolas" pitchFamily="49" charset="0"/>
                <a:cs typeface="Consolas" pitchFamily="49" charset="0"/>
              </a:rPr>
              <a:t> draw = new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a:t>
            </a:r>
          </a:p>
          <a:p>
            <a:r>
              <a:rPr lang="en-US" sz="1400" dirty="0" err="1" smtClean="0">
                <a:latin typeface="Consolas" pitchFamily="49" charset="0"/>
                <a:cs typeface="Consolas" pitchFamily="49" charset="0"/>
              </a:rPr>
              <a:t>draw.Draw</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draw = new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a:t>
            </a:r>
          </a:p>
          <a:p>
            <a:r>
              <a:rPr lang="en-US" sz="1400" dirty="0" err="1" smtClean="0">
                <a:latin typeface="Consolas" pitchFamily="49" charset="0"/>
                <a:cs typeface="Consolas" pitchFamily="49" charset="0"/>
              </a:rPr>
              <a:t>draw.Draw</a:t>
            </a:r>
            <a:r>
              <a:rPr lang="en-US" sz="1400" dirty="0" smtClean="0">
                <a:latin typeface="Consolas" pitchFamily="49" charset="0"/>
                <a:cs typeface="Consolas" pitchFamily="49" charset="0"/>
              </a:rPr>
              <a:t>();</a:t>
            </a:r>
            <a:endParaRPr lang="en-US" sz="1400" b="1" dirty="0" smtClean="0">
              <a:latin typeface="Consolas" pitchFamily="49" charset="0"/>
              <a:cs typeface="Consolas" pitchFamily="49" charset="0"/>
            </a:endParaRPr>
          </a:p>
        </p:txBody>
      </p:sp>
      <p:sp>
        <p:nvSpPr>
          <p:cNvPr id="6" name="Rounded Rectangle 5"/>
          <p:cNvSpPr/>
          <p:nvPr/>
        </p:nvSpPr>
        <p:spPr bwMode="auto">
          <a:xfrm>
            <a:off x="3810000" y="4953000"/>
            <a:ext cx="4876800" cy="1219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en-US" sz="1600" dirty="0" smtClean="0">
                <a:latin typeface="Consolas" pitchFamily="49" charset="0"/>
                <a:cs typeface="Consolas" pitchFamily="49" charset="0"/>
              </a:rPr>
              <a:t>Not a method of interface</a:t>
            </a:r>
          </a:p>
          <a:p>
            <a:pPr defTabSz="457200">
              <a:lnSpc>
                <a:spcPct val="90000"/>
              </a:lnSpc>
              <a:tabLst>
                <a:tab pos="457200" algn="l"/>
              </a:tabLst>
            </a:pPr>
            <a:r>
              <a:rPr lang="en-US" sz="1600" dirty="0" smtClean="0">
                <a:latin typeface="Consolas" pitchFamily="49" charset="0"/>
                <a:cs typeface="Consolas" pitchFamily="49" charset="0"/>
              </a:rPr>
              <a:t>Explicit interface method implementation</a:t>
            </a:r>
          </a:p>
          <a:p>
            <a:pPr defTabSz="457200">
              <a:lnSpc>
                <a:spcPct val="90000"/>
              </a:lnSpc>
              <a:tabLst>
                <a:tab pos="457200" algn="l"/>
              </a:tabLst>
            </a:pPr>
            <a:r>
              <a:rPr lang="en-US" sz="1600" dirty="0" smtClean="0">
                <a:latin typeface="Consolas" pitchFamily="49" charset="0"/>
                <a:cs typeface="Consolas" pitchFamily="49" charset="0"/>
              </a:rPr>
              <a:t>Explicit interface method implementation</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void </a:t>
            </a:r>
            <a:r>
              <a:rPr lang="en-US" sz="1400" dirty="0" err="1" smtClean="0">
                <a:latin typeface="Consolas" pitchFamily="49" charset="0"/>
                <a:cs typeface="Consolas" pitchFamily="49" charset="0"/>
              </a:rPr>
              <a:t>IDraw.Draw</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("Explicit interface method implementation");</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a:p>
            <a:endParaRPr lang="ru-RU"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public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(“Implicit interface method implementation ");</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p:txBody>
      </p:sp>
      <p:sp>
        <p:nvSpPr>
          <p:cNvPr id="5" name="Flowchart: Document 4"/>
          <p:cNvSpPr/>
          <p:nvPr/>
        </p:nvSpPr>
        <p:spPr bwMode="auto">
          <a:xfrm>
            <a:off x="304800" y="3810000"/>
            <a:ext cx="8610600" cy="2819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err="1">
                <a:latin typeface="Consolas" pitchFamily="49" charset="0"/>
                <a:cs typeface="Consolas" pitchFamily="49" charset="0"/>
              </a:rPr>
              <a:t>BaseClass</a:t>
            </a:r>
            <a:r>
              <a:rPr lang="en-US" sz="1400" dirty="0">
                <a:latin typeface="Consolas" pitchFamily="49" charset="0"/>
                <a:cs typeface="Consolas" pitchFamily="49" charset="0"/>
              </a:rPr>
              <a:t>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a:t>
            </a:r>
          </a:p>
          <a:p>
            <a:r>
              <a:rPr lang="en-US" sz="1400" b="1" dirty="0" err="1" smtClean="0">
                <a:solidFill>
                  <a:srgbClr val="FF0000"/>
                </a:solidFill>
                <a:latin typeface="Consolas" pitchFamily="49" charset="0"/>
                <a:cs typeface="Consolas" pitchFamily="49" charset="0"/>
              </a:rPr>
              <a:t>baseClass.Draw</a:t>
            </a:r>
            <a:r>
              <a:rPr lang="en-US" sz="1400" b="1" dirty="0">
                <a:solidFill>
                  <a:srgbClr val="FF0000"/>
                </a:solidFill>
                <a:latin typeface="Consolas" pitchFamily="49" charset="0"/>
                <a:cs typeface="Consolas" pitchFamily="49" charset="0"/>
              </a:rPr>
              <a:t>();//CTE     </a:t>
            </a:r>
          </a:p>
          <a:p>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derivedClass.Draw</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a:t>
            </a:r>
          </a:p>
          <a:p>
            <a:r>
              <a:rPr lang="en-US" sz="1400" b="1" dirty="0" err="1" smtClean="0">
                <a:solidFill>
                  <a:srgbClr val="FF0000"/>
                </a:solidFill>
                <a:latin typeface="Consolas" pitchFamily="49" charset="0"/>
                <a:cs typeface="Consolas" pitchFamily="49" charset="0"/>
              </a:rPr>
              <a:t>baseClass.Draw</a:t>
            </a:r>
            <a:r>
              <a:rPr lang="en-US" sz="1400" b="1" dirty="0">
                <a:solidFill>
                  <a:srgbClr val="FF0000"/>
                </a:solidFill>
                <a:latin typeface="Consolas" pitchFamily="49" charset="0"/>
                <a:cs typeface="Consolas" pitchFamily="49" charset="0"/>
              </a:rPr>
              <a:t>();//CTE</a:t>
            </a:r>
          </a:p>
          <a:p>
            <a:r>
              <a:rPr lang="en-US" sz="1400" dirty="0" err="1" smtClean="0">
                <a:latin typeface="Consolas" pitchFamily="49" charset="0"/>
                <a:cs typeface="Consolas" pitchFamily="49" charset="0"/>
              </a:rPr>
              <a:t>IDraw</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draw = new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draw.Draw</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draw </a:t>
            </a:r>
            <a:r>
              <a:rPr lang="en-US" sz="1400" dirty="0">
                <a:latin typeface="Consolas" pitchFamily="49" charset="0"/>
                <a:cs typeface="Consolas" pitchFamily="49" charset="0"/>
              </a:rPr>
              <a:t>= new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draw.Draw</a:t>
            </a:r>
            <a:r>
              <a:rPr lang="en-US" sz="1400" dirty="0">
                <a:latin typeface="Consolas" pitchFamily="49" charset="0"/>
                <a:cs typeface="Consolas" pitchFamily="49" charset="0"/>
              </a:rPr>
              <a:t>();</a:t>
            </a:r>
            <a:endParaRPr lang="en-US" sz="1400" b="1" dirty="0" smtClean="0">
              <a:latin typeface="Consolas" pitchFamily="49" charset="0"/>
              <a:cs typeface="Consolas" pitchFamily="49" charset="0"/>
            </a:endParaRPr>
          </a:p>
        </p:txBody>
      </p:sp>
      <p:sp>
        <p:nvSpPr>
          <p:cNvPr id="6" name="Rounded Rectangle 5"/>
          <p:cNvSpPr/>
          <p:nvPr/>
        </p:nvSpPr>
        <p:spPr bwMode="auto">
          <a:xfrm>
            <a:off x="3810000" y="4953000"/>
            <a:ext cx="4876800" cy="1219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Implicit interface method implementation</a:t>
            </a:r>
            <a:br>
              <a:rPr lang="arn-CL" sz="1600" dirty="0">
                <a:latin typeface="Consolas" pitchFamily="49" charset="0"/>
                <a:cs typeface="Consolas" pitchFamily="49" charset="0"/>
              </a:rPr>
            </a:br>
            <a:r>
              <a:rPr lang="arn-CL" sz="1600" dirty="0">
                <a:latin typeface="Consolas" pitchFamily="49" charset="0"/>
                <a:cs typeface="Consolas" pitchFamily="49" charset="0"/>
              </a:rPr>
              <a:t>Explicit interface method implementation</a:t>
            </a:r>
            <a:br>
              <a:rPr lang="arn-CL" sz="1600" dirty="0">
                <a:latin typeface="Consolas" pitchFamily="49" charset="0"/>
                <a:cs typeface="Consolas" pitchFamily="49" charset="0"/>
              </a:rPr>
            </a:br>
            <a:r>
              <a:rPr lang="arn-CL" sz="1600" dirty="0">
                <a:latin typeface="Consolas" pitchFamily="49" charset="0"/>
                <a:cs typeface="Consolas" pitchFamily="49" charset="0"/>
              </a:rPr>
              <a:t>Implicit interface method </a:t>
            </a:r>
            <a:r>
              <a:rPr lang="arn-CL" sz="1600" dirty="0" smtClean="0">
                <a:latin typeface="Consolas" pitchFamily="49" charset="0"/>
                <a:cs typeface="Consolas" pitchFamily="49" charset="0"/>
              </a:rPr>
              <a:t>implementation</a:t>
            </a:r>
            <a:endParaRPr lang="arn-CL" sz="1600" dirty="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Явная и неявная реализация интерфейса</a:t>
            </a:r>
            <a:endParaRPr lang="ru-RU" dirty="0"/>
          </a:p>
        </p:txBody>
      </p:sp>
      <p:sp>
        <p:nvSpPr>
          <p:cNvPr id="4" name="Flowchart: Document 3"/>
          <p:cNvSpPr/>
          <p:nvPr/>
        </p:nvSpPr>
        <p:spPr bwMode="auto">
          <a:xfrm>
            <a:off x="304800" y="762000"/>
            <a:ext cx="8610600" cy="3429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void </a:t>
            </a:r>
            <a:r>
              <a:rPr lang="en-US" sz="1400" dirty="0" err="1" smtClean="0">
                <a:latin typeface="Consolas" pitchFamily="49" charset="0"/>
                <a:cs typeface="Consolas" pitchFamily="49" charset="0"/>
              </a:rPr>
              <a:t>IDraw.Draw</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("Explicit interface method implementation");</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public class </a:t>
            </a:r>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IDraw</a:t>
            </a:r>
            <a:endParaRPr lang="en-US" sz="1400" dirty="0" smtClean="0">
              <a:latin typeface="Consolas" pitchFamily="49" charset="0"/>
              <a:cs typeface="Consolas" pitchFamily="49" charset="0"/>
            </a:endParaRPr>
          </a:p>
          <a:p>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public void Draw()</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Console.WriteLine</a:t>
            </a:r>
            <a:r>
              <a:rPr lang="en-US" sz="1400" dirty="0" smtClean="0">
                <a:latin typeface="Consolas" pitchFamily="49" charset="0"/>
                <a:cs typeface="Consolas" pitchFamily="49" charset="0"/>
              </a:rPr>
              <a:t>("Implicit interface </a:t>
            </a:r>
            <a:r>
              <a:rPr lang="en-US" sz="1400" dirty="0" err="1" smtClean="0">
                <a:latin typeface="Consolas" pitchFamily="49" charset="0"/>
                <a:cs typeface="Consolas" pitchFamily="49" charset="0"/>
              </a:rPr>
              <a:t>mathod</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implemantation</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ru-RU" sz="1400" dirty="0" smtClean="0">
                <a:latin typeface="Consolas" pitchFamily="49" charset="0"/>
                <a:cs typeface="Consolas" pitchFamily="49" charset="0"/>
              </a:rPr>
              <a:t>}</a:t>
            </a:r>
          </a:p>
          <a:p>
            <a:r>
              <a:rPr lang="ru-RU" sz="1400" dirty="0" smtClean="0">
                <a:latin typeface="Consolas" pitchFamily="49" charset="0"/>
                <a:cs typeface="Consolas" pitchFamily="49" charset="0"/>
              </a:rPr>
              <a:t>}</a:t>
            </a:r>
          </a:p>
        </p:txBody>
      </p:sp>
      <p:sp>
        <p:nvSpPr>
          <p:cNvPr id="5" name="Flowchart: Document 4"/>
          <p:cNvSpPr/>
          <p:nvPr/>
        </p:nvSpPr>
        <p:spPr bwMode="auto">
          <a:xfrm>
            <a:off x="304800" y="3810000"/>
            <a:ext cx="8610600" cy="2819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smtClean="0">
              <a:latin typeface="Consolas" pitchFamily="49" charset="0"/>
              <a:cs typeface="Consolas" pitchFamily="49" charset="0"/>
            </a:endParaRPr>
          </a:p>
          <a:p>
            <a:r>
              <a:rPr lang="en-US" sz="1400" dirty="0" err="1">
                <a:latin typeface="Consolas" pitchFamily="49" charset="0"/>
                <a:cs typeface="Consolas" pitchFamily="49" charset="0"/>
              </a:rPr>
              <a:t>BaseClass</a:t>
            </a:r>
            <a:r>
              <a:rPr lang="en-US" sz="1400" dirty="0">
                <a:latin typeface="Consolas" pitchFamily="49" charset="0"/>
                <a:cs typeface="Consolas" pitchFamily="49" charset="0"/>
              </a:rPr>
              <a:t>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a:t>
            </a:r>
            <a:r>
              <a:rPr lang="en-US" sz="1400" dirty="0" err="1">
                <a:latin typeface="Consolas" pitchFamily="49" charset="0"/>
                <a:cs typeface="Consolas" pitchFamily="49" charset="0"/>
              </a:rPr>
              <a:t>IDraw</a:t>
            </a:r>
            <a:r>
              <a:rPr lang="en-US" sz="1400" dirty="0">
                <a:latin typeface="Consolas" pitchFamily="49" charset="0"/>
                <a:cs typeface="Consolas" pitchFamily="49" charset="0"/>
              </a:rPr>
              <a:t>)</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).Draw();</a:t>
            </a:r>
          </a:p>
          <a:p>
            <a:r>
              <a:rPr lang="en-US" sz="1400" dirty="0" err="1" smtClean="0">
                <a:latin typeface="Consolas" pitchFamily="49" charset="0"/>
                <a:cs typeface="Consolas" pitchFamily="49" charset="0"/>
              </a:rPr>
              <a:t>DerivedClass</a:t>
            </a:r>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derivedClass.Draw</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baseClass</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a:t>
            </a:r>
            <a:r>
              <a:rPr lang="en-US" sz="1400" dirty="0" err="1">
                <a:latin typeface="Consolas" pitchFamily="49" charset="0"/>
                <a:cs typeface="Consolas" pitchFamily="49" charset="0"/>
              </a:rPr>
              <a:t>IDraw</a:t>
            </a:r>
            <a:r>
              <a:rPr lang="en-US" sz="1400" dirty="0">
                <a:latin typeface="Consolas" pitchFamily="49" charset="0"/>
                <a:cs typeface="Consolas" pitchFamily="49" charset="0"/>
              </a:rPr>
              <a:t>)</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).Draw();</a:t>
            </a:r>
          </a:p>
          <a:p>
            <a:r>
              <a:rPr lang="en-US" sz="1400" dirty="0" err="1" smtClean="0">
                <a:latin typeface="Consolas" pitchFamily="49" charset="0"/>
                <a:cs typeface="Consolas" pitchFamily="49" charset="0"/>
              </a:rPr>
              <a:t>IDraw</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draw = new </a:t>
            </a:r>
            <a:r>
              <a:rPr lang="en-US" sz="1400" dirty="0" err="1">
                <a:latin typeface="Consolas" pitchFamily="49" charset="0"/>
                <a:cs typeface="Consolas" pitchFamily="49" charset="0"/>
              </a:rPr>
              <a:t>BaseClass</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draw.Draw</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draw </a:t>
            </a:r>
            <a:r>
              <a:rPr lang="en-US" sz="1400" dirty="0">
                <a:latin typeface="Consolas" pitchFamily="49" charset="0"/>
                <a:cs typeface="Consolas" pitchFamily="49" charset="0"/>
              </a:rPr>
              <a:t>= new </a:t>
            </a:r>
            <a:r>
              <a:rPr lang="en-US" sz="1400" dirty="0" err="1">
                <a:latin typeface="Consolas" pitchFamily="49" charset="0"/>
                <a:cs typeface="Consolas" pitchFamily="49" charset="0"/>
              </a:rPr>
              <a:t>DerivedClass</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draw.Draw</a:t>
            </a:r>
            <a:r>
              <a:rPr lang="en-US" sz="1400" dirty="0">
                <a:latin typeface="Consolas" pitchFamily="49" charset="0"/>
                <a:cs typeface="Consolas" pitchFamily="49" charset="0"/>
              </a:rPr>
              <a:t>();</a:t>
            </a:r>
            <a:endParaRPr lang="en-US" sz="1400" b="1" dirty="0" smtClean="0">
              <a:latin typeface="Consolas" pitchFamily="49" charset="0"/>
              <a:cs typeface="Consolas" pitchFamily="49" charset="0"/>
            </a:endParaRPr>
          </a:p>
        </p:txBody>
      </p:sp>
      <p:sp>
        <p:nvSpPr>
          <p:cNvPr id="6" name="Rounded Rectangle 5"/>
          <p:cNvSpPr/>
          <p:nvPr/>
        </p:nvSpPr>
        <p:spPr bwMode="auto">
          <a:xfrm>
            <a:off x="3810000" y="4953000"/>
            <a:ext cx="4876800" cy="1219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en-US" sz="1600" dirty="0">
                <a:latin typeface="Consolas" pitchFamily="49" charset="0"/>
                <a:cs typeface="Consolas" pitchFamily="49" charset="0"/>
              </a:rPr>
              <a:t>Explicit interface method implementation</a:t>
            </a:r>
          </a:p>
          <a:p>
            <a:pPr defTabSz="457200">
              <a:lnSpc>
                <a:spcPct val="90000"/>
              </a:lnSpc>
              <a:tabLst>
                <a:tab pos="457200" algn="l"/>
              </a:tabLst>
            </a:pPr>
            <a:r>
              <a:rPr lang="en-US" sz="1600" dirty="0">
                <a:latin typeface="Consolas" pitchFamily="49" charset="0"/>
                <a:cs typeface="Consolas" pitchFamily="49" charset="0"/>
              </a:rPr>
              <a:t>Implicit interface </a:t>
            </a:r>
            <a:r>
              <a:rPr lang="en-US" sz="1600" dirty="0" err="1">
                <a:latin typeface="Consolas" pitchFamily="49" charset="0"/>
                <a:cs typeface="Consolas" pitchFamily="49" charset="0"/>
              </a:rPr>
              <a:t>mathod</a:t>
            </a:r>
            <a:r>
              <a:rPr lang="en-US" sz="1600" dirty="0">
                <a:latin typeface="Consolas" pitchFamily="49" charset="0"/>
                <a:cs typeface="Consolas" pitchFamily="49" charset="0"/>
              </a:rPr>
              <a:t> </a:t>
            </a:r>
            <a:r>
              <a:rPr lang="en-US" sz="1600" dirty="0" err="1">
                <a:latin typeface="Consolas" pitchFamily="49" charset="0"/>
                <a:cs typeface="Consolas" pitchFamily="49" charset="0"/>
              </a:rPr>
              <a:t>implemantation</a:t>
            </a:r>
            <a:endParaRPr lang="en-US" sz="1600" dirty="0">
              <a:latin typeface="Consolas" pitchFamily="49" charset="0"/>
              <a:cs typeface="Consolas" pitchFamily="49" charset="0"/>
            </a:endParaRPr>
          </a:p>
          <a:p>
            <a:pPr defTabSz="457200">
              <a:lnSpc>
                <a:spcPct val="90000"/>
              </a:lnSpc>
              <a:tabLst>
                <a:tab pos="457200" algn="l"/>
              </a:tabLst>
            </a:pPr>
            <a:r>
              <a:rPr lang="en-US" sz="1600" dirty="0">
                <a:latin typeface="Consolas" pitchFamily="49" charset="0"/>
                <a:cs typeface="Consolas" pitchFamily="49" charset="0"/>
              </a:rPr>
              <a:t>Implicit interface </a:t>
            </a:r>
            <a:r>
              <a:rPr lang="en-US" sz="1600" dirty="0" err="1">
                <a:latin typeface="Consolas" pitchFamily="49" charset="0"/>
                <a:cs typeface="Consolas" pitchFamily="49" charset="0"/>
              </a:rPr>
              <a:t>mathod</a:t>
            </a:r>
            <a:r>
              <a:rPr lang="en-US" sz="1600" dirty="0">
                <a:latin typeface="Consolas" pitchFamily="49" charset="0"/>
                <a:cs typeface="Consolas" pitchFamily="49" charset="0"/>
              </a:rPr>
              <a:t> </a:t>
            </a:r>
            <a:r>
              <a:rPr lang="en-US" sz="1600" dirty="0" err="1">
                <a:latin typeface="Consolas" pitchFamily="49" charset="0"/>
                <a:cs typeface="Consolas" pitchFamily="49" charset="0"/>
              </a:rPr>
              <a:t>implemantation</a:t>
            </a:r>
            <a:endParaRPr lang="en-US" sz="1600" dirty="0">
              <a:latin typeface="Consolas" pitchFamily="49" charset="0"/>
              <a:cs typeface="Consolas" pitchFamily="49" charset="0"/>
            </a:endParaRPr>
          </a:p>
          <a:p>
            <a:pPr defTabSz="457200">
              <a:lnSpc>
                <a:spcPct val="90000"/>
              </a:lnSpc>
              <a:tabLst>
                <a:tab pos="457200" algn="l"/>
              </a:tabLst>
            </a:pPr>
            <a:r>
              <a:rPr lang="en-US" sz="1600" dirty="0">
                <a:latin typeface="Consolas" pitchFamily="49" charset="0"/>
                <a:cs typeface="Consolas" pitchFamily="49" charset="0"/>
              </a:rPr>
              <a:t>Explicit interface method implementation</a:t>
            </a:r>
          </a:p>
          <a:p>
            <a:pPr defTabSz="457200">
              <a:lnSpc>
                <a:spcPct val="90000"/>
              </a:lnSpc>
              <a:tabLst>
                <a:tab pos="457200" algn="l"/>
              </a:tabLst>
            </a:pPr>
            <a:r>
              <a:rPr lang="en-US" sz="1600" dirty="0">
                <a:latin typeface="Consolas" pitchFamily="49" charset="0"/>
                <a:cs typeface="Consolas" pitchFamily="49" charset="0"/>
              </a:rPr>
              <a:t>Implicit interface </a:t>
            </a:r>
            <a:r>
              <a:rPr lang="en-US" sz="1600" dirty="0" err="1">
                <a:latin typeface="Consolas" pitchFamily="49" charset="0"/>
                <a:cs typeface="Consolas" pitchFamily="49" charset="0"/>
              </a:rPr>
              <a:t>mathod</a:t>
            </a:r>
            <a:r>
              <a:rPr lang="en-US" sz="1600" dirty="0">
                <a:latin typeface="Consolas" pitchFamily="49" charset="0"/>
                <a:cs typeface="Consolas" pitchFamily="49" charset="0"/>
              </a:rPr>
              <a:t> </a:t>
            </a:r>
            <a:r>
              <a:rPr lang="en-US" sz="1600" dirty="0" err="1">
                <a:latin typeface="Consolas" pitchFamily="49" charset="0"/>
                <a:cs typeface="Consolas" pitchFamily="49" charset="0"/>
              </a:rPr>
              <a:t>implemantation</a:t>
            </a:r>
            <a:endParaRPr lang="en-US" sz="1600" dirty="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Определение свойств в интерфейсе</a:t>
            </a:r>
            <a:endParaRPr lang="ru-RU"/>
          </a:p>
        </p:txBody>
      </p:sp>
      <p:sp>
        <p:nvSpPr>
          <p:cNvPr id="4" name="Rounded Rectangle 3"/>
          <p:cNvSpPr/>
          <p:nvPr/>
        </p:nvSpPr>
        <p:spPr>
          <a:xfrm>
            <a:off x="304800" y="762000"/>
            <a:ext cx="86106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ru-RU" smtClean="0"/>
              <a:t>Интерфейс определяет контракт, специфицирующий методы, которые класс должен реализовывать</a:t>
            </a:r>
          </a:p>
        </p:txBody>
      </p:sp>
      <p:sp>
        <p:nvSpPr>
          <p:cNvPr id="5" name="Rounded Rectangle 4"/>
          <p:cNvSpPr/>
          <p:nvPr/>
        </p:nvSpPr>
        <p:spPr>
          <a:xfrm>
            <a:off x="304800" y="2895600"/>
            <a:ext cx="86106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mtClean="0"/>
              <a:t>Детали реализации свойств являются ответственностью класса</a:t>
            </a:r>
          </a:p>
        </p:txBody>
      </p:sp>
      <p:sp>
        <p:nvSpPr>
          <p:cNvPr id="6" name="Rounded Rectangle 5"/>
          <p:cNvSpPr/>
          <p:nvPr/>
        </p:nvSpPr>
        <p:spPr>
          <a:xfrm>
            <a:off x="304800" y="1676400"/>
            <a:ext cx="86106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mtClean="0"/>
              <a:t>Поля не могут быть определены в интерфейсе</a:t>
            </a:r>
          </a:p>
        </p:txBody>
      </p:sp>
      <p:sp>
        <p:nvSpPr>
          <p:cNvPr id="7" name="Rounded Rectangle 6"/>
          <p:cNvSpPr/>
          <p:nvPr/>
        </p:nvSpPr>
        <p:spPr>
          <a:xfrm>
            <a:off x="304800" y="2286000"/>
            <a:ext cx="86106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mtClean="0"/>
              <a:t>Свойства могут быть определены в интерфейсе</a:t>
            </a:r>
          </a:p>
        </p:txBody>
      </p:sp>
      <p:sp>
        <p:nvSpPr>
          <p:cNvPr id="8" name="Flowchart: Document 7"/>
          <p:cNvSpPr/>
          <p:nvPr/>
        </p:nvSpPr>
        <p:spPr>
          <a:xfrm>
            <a:off x="4477603" y="3581400"/>
            <a:ext cx="4437797" cy="20574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smtClean="0">
                <a:latin typeface="Consolas" pitchFamily="49" charset="0"/>
                <a:cs typeface="Consolas" pitchFamily="49" charset="0"/>
              </a:rPr>
              <a:t>interface </a:t>
            </a:r>
            <a:r>
              <a:rPr lang="ru-RU" sz="1600" dirty="0" err="1" smtClean="0">
                <a:latin typeface="Consolas" pitchFamily="49" charset="0"/>
                <a:cs typeface="Consolas" pitchFamily="49" charset="0"/>
              </a:rPr>
              <a:t>IPerson</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string Name { get; set; }</a:t>
            </a:r>
          </a:p>
          <a:p>
            <a:r>
              <a:rPr lang="ru-RU" sz="1600" dirty="0" smtClean="0">
                <a:latin typeface="Consolas" pitchFamily="49" charset="0"/>
                <a:cs typeface="Consolas" pitchFamily="49" charset="0"/>
              </a:rPr>
              <a:t>    int Age { get; }</a:t>
            </a:r>
          </a:p>
          <a:p>
            <a:r>
              <a:rPr lang="ru-RU" sz="1600" dirty="0" smtClean="0">
                <a:latin typeface="Consolas" pitchFamily="49" charset="0"/>
                <a:cs typeface="Consolas" pitchFamily="49" charset="0"/>
              </a:rPr>
              <a:t>    DateTime </a:t>
            </a:r>
            <a:r>
              <a:rPr lang="ru-RU" sz="1600" dirty="0" err="1" smtClean="0">
                <a:latin typeface="Consolas" pitchFamily="49" charset="0"/>
                <a:cs typeface="Consolas" pitchFamily="49" charset="0"/>
              </a:rPr>
              <a:t>DateOfBirth</a:t>
            </a:r>
            <a:r>
              <a:rPr lang="ru-RU" sz="1600" dirty="0" smtClean="0">
                <a:latin typeface="Consolas" pitchFamily="49" charset="0"/>
                <a:cs typeface="Consolas" pitchFamily="49" charset="0"/>
              </a:rPr>
              <a:t> { set; }</a:t>
            </a:r>
          </a:p>
          <a:p>
            <a:r>
              <a:rPr lang="ru-RU" sz="1600" dirty="0" smtClean="0">
                <a:latin typeface="Consolas" pitchFamily="49" charset="0"/>
                <a:cs typeface="Consolas" pitchFamily="49" charset="0"/>
              </a:rPr>
              <a:t>}</a:t>
            </a:r>
          </a:p>
        </p:txBody>
      </p:sp>
      <p:sp>
        <p:nvSpPr>
          <p:cNvPr id="9" name="Rounded Rectangle 8"/>
          <p:cNvSpPr/>
          <p:nvPr/>
        </p:nvSpPr>
        <p:spPr>
          <a:xfrm>
            <a:off x="304800" y="3722271"/>
            <a:ext cx="3124200" cy="1219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Можно использовать тот же синтаксис автоматических свойств</a:t>
            </a:r>
          </a:p>
        </p:txBody>
      </p:sp>
      <p:sp>
        <p:nvSpPr>
          <p:cNvPr id="10" name="Rounded Rectangle 9"/>
          <p:cNvSpPr/>
          <p:nvPr/>
        </p:nvSpPr>
        <p:spPr>
          <a:xfrm>
            <a:off x="304800" y="5715000"/>
            <a:ext cx="4172802"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ru-RU" dirty="0" smtClean="0"/>
              <a:t>Нельзя указать модификатор доступа</a:t>
            </a:r>
          </a:p>
        </p:txBody>
      </p:sp>
      <p:pic>
        <p:nvPicPr>
          <p:cNvPr id="12"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9738280">
            <a:off x="2748619" y="4889065"/>
            <a:ext cx="2336574" cy="293583"/>
          </a:xfrm>
          <a:prstGeom prst="rect">
            <a:avLst/>
          </a:prstGeom>
          <a:noFill/>
          <a:ln w="9525">
            <a:noFill/>
            <a:miter lim="800000"/>
            <a:headEnd/>
            <a:tailEnd/>
          </a:ln>
        </p:spPr>
      </p:pic>
      <p:sp>
        <p:nvSpPr>
          <p:cNvPr id="13" name="Rounded Rectangle 12"/>
          <p:cNvSpPr/>
          <p:nvPr/>
        </p:nvSpPr>
        <p:spPr>
          <a:xfrm>
            <a:off x="4640807" y="5715000"/>
            <a:ext cx="4350794"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ru-RU" smtClean="0"/>
              <a:t>Не обязательно указывать оба аксессора</a:t>
            </a:r>
          </a:p>
        </p:txBody>
      </p:sp>
      <p:pic>
        <p:nvPicPr>
          <p:cNvPr id="14"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9510727" flipV="1">
            <a:off x="6623177" y="5269801"/>
            <a:ext cx="1320782" cy="157363"/>
          </a:xfrm>
          <a:prstGeom prst="rect">
            <a:avLst/>
          </a:prstGeom>
          <a:noFill/>
          <a:ln w="9525">
            <a:noFill/>
            <a:miter lim="800000"/>
            <a:headEnd/>
            <a:tailEnd/>
          </a:ln>
        </p:spPr>
      </p:pic>
      <p:pic>
        <p:nvPicPr>
          <p:cNvPr id="15"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8479249">
            <a:off x="5321338" y="5105938"/>
            <a:ext cx="1278448" cy="223375"/>
          </a:xfrm>
          <a:prstGeom prst="rect">
            <a:avLst/>
          </a:prstGeom>
          <a:noFill/>
          <a:ln w="9525">
            <a:noFill/>
            <a:miter lim="800000"/>
            <a:headEnd/>
            <a:tailEnd/>
          </a:ln>
        </p:spPr>
      </p:pic>
      <p:pic>
        <p:nvPicPr>
          <p:cNvPr id="16"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a:off x="3193007" y="4127851"/>
            <a:ext cx="1447800" cy="2802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Определение свойств в интерфейсе</a:t>
            </a:r>
            <a:endParaRPr lang="ru-RU"/>
          </a:p>
        </p:txBody>
      </p:sp>
      <p:sp>
        <p:nvSpPr>
          <p:cNvPr id="4" name="Flowchart: Document 3"/>
          <p:cNvSpPr/>
          <p:nvPr/>
        </p:nvSpPr>
        <p:spPr>
          <a:xfrm>
            <a:off x="4724400" y="2019300"/>
            <a:ext cx="3962400" cy="41910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smtClean="0">
              <a:latin typeface="Consolas" pitchFamily="49" charset="0"/>
              <a:cs typeface="Consolas" pitchFamily="49" charset="0"/>
            </a:endParaRPr>
          </a:p>
          <a:p>
            <a:endParaRPr lang="ru-RU" sz="1500" dirty="0" smtClean="0">
              <a:latin typeface="Consolas" pitchFamily="49" charset="0"/>
              <a:cs typeface="Consolas" pitchFamily="49" charset="0"/>
            </a:endParaRPr>
          </a:p>
          <a:p>
            <a:endParaRPr lang="ru-RU" sz="1500" dirty="0" smtClean="0">
              <a:latin typeface="Consolas" pitchFamily="49" charset="0"/>
              <a:cs typeface="Consolas" pitchFamily="49" charset="0"/>
            </a:endParaRPr>
          </a:p>
          <a:p>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class Person : </a:t>
            </a:r>
            <a:r>
              <a:rPr lang="ru-RU" sz="1500" dirty="0" err="1" smtClean="0">
                <a:latin typeface="Consolas" pitchFamily="49" charset="0"/>
                <a:cs typeface="Consolas" pitchFamily="49" charset="0"/>
              </a:rPr>
              <a:t>IPerson</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public string Name</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get {. . .}</a:t>
            </a:r>
          </a:p>
          <a:p>
            <a:r>
              <a:rPr lang="ru-RU" sz="1500" dirty="0" smtClean="0">
                <a:latin typeface="Consolas" pitchFamily="49" charset="0"/>
                <a:cs typeface="Consolas" pitchFamily="49" charset="0"/>
              </a:rPr>
              <a:t>        set {. .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public int Age</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get {. .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public DateTime </a:t>
            </a:r>
            <a:r>
              <a:rPr lang="ru-RU" sz="1500" dirty="0" err="1" smtClean="0">
                <a:latin typeface="Consolas" pitchFamily="49" charset="0"/>
                <a:cs typeface="Consolas" pitchFamily="49" charset="0"/>
              </a:rPr>
              <a:t>DateOfBirth</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set {. .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a:t>
            </a:r>
          </a:p>
        </p:txBody>
      </p:sp>
      <p:sp>
        <p:nvSpPr>
          <p:cNvPr id="5" name="Flowchart: Document 4"/>
          <p:cNvSpPr/>
          <p:nvPr/>
        </p:nvSpPr>
        <p:spPr>
          <a:xfrm>
            <a:off x="304800" y="762000"/>
            <a:ext cx="3991774" cy="18288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r>
              <a:rPr lang="ru-RU" sz="1500" dirty="0" smtClean="0">
                <a:latin typeface="Consolas" pitchFamily="49" charset="0"/>
                <a:cs typeface="Consolas" pitchFamily="49" charset="0"/>
              </a:rPr>
              <a:t>interface </a:t>
            </a:r>
            <a:r>
              <a:rPr lang="ru-RU" sz="1500" dirty="0" err="1" smtClean="0">
                <a:latin typeface="Consolas" pitchFamily="49" charset="0"/>
                <a:cs typeface="Consolas" pitchFamily="49" charset="0"/>
              </a:rPr>
              <a:t>IPerson</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string Name { get; set; }</a:t>
            </a:r>
          </a:p>
          <a:p>
            <a:r>
              <a:rPr lang="ru-RU" sz="1500" dirty="0" smtClean="0">
                <a:latin typeface="Consolas" pitchFamily="49" charset="0"/>
                <a:cs typeface="Consolas" pitchFamily="49" charset="0"/>
              </a:rPr>
              <a:t>    int Age { get; }</a:t>
            </a:r>
          </a:p>
          <a:p>
            <a:r>
              <a:rPr lang="ru-RU" sz="1500" dirty="0" smtClean="0">
                <a:latin typeface="Consolas" pitchFamily="49" charset="0"/>
                <a:cs typeface="Consolas" pitchFamily="49" charset="0"/>
              </a:rPr>
              <a:t>    DateTime </a:t>
            </a:r>
            <a:r>
              <a:rPr lang="ru-RU" sz="1500" dirty="0" err="1" smtClean="0">
                <a:latin typeface="Consolas" pitchFamily="49" charset="0"/>
                <a:cs typeface="Consolas" pitchFamily="49" charset="0"/>
              </a:rPr>
              <a:t>DateOfBirth</a:t>
            </a:r>
            <a:r>
              <a:rPr lang="ru-RU" sz="1500" dirty="0" smtClean="0">
                <a:latin typeface="Consolas" pitchFamily="49" charset="0"/>
                <a:cs typeface="Consolas" pitchFamily="49" charset="0"/>
              </a:rPr>
              <a:t> { set; }</a:t>
            </a:r>
          </a:p>
          <a:p>
            <a:r>
              <a:rPr lang="ru-RU" sz="1500" dirty="0" smtClean="0">
                <a:latin typeface="Consolas" pitchFamily="49" charset="0"/>
                <a:cs typeface="Consolas" pitchFamily="49" charset="0"/>
              </a:rPr>
              <a:t>}</a:t>
            </a:r>
          </a:p>
        </p:txBody>
      </p:sp>
      <p:sp>
        <p:nvSpPr>
          <p:cNvPr id="6" name="Rounded Rectangle 5"/>
          <p:cNvSpPr/>
          <p:nvPr/>
        </p:nvSpPr>
        <p:spPr>
          <a:xfrm>
            <a:off x="4728382" y="1248770"/>
            <a:ext cx="40386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dirty="0" smtClean="0"/>
              <a:t>Неявная реализация интерфейса</a:t>
            </a:r>
          </a:p>
        </p:txBody>
      </p:sp>
      <p:sp>
        <p:nvSpPr>
          <p:cNvPr id="7" name="Flowchart: Document 6"/>
          <p:cNvSpPr/>
          <p:nvPr/>
        </p:nvSpPr>
        <p:spPr>
          <a:xfrm>
            <a:off x="762000" y="2057400"/>
            <a:ext cx="3733800" cy="41148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smtClean="0">
              <a:latin typeface="Consolas" pitchFamily="49" charset="0"/>
              <a:cs typeface="Consolas" pitchFamily="49" charset="0"/>
            </a:endParaRPr>
          </a:p>
          <a:p>
            <a:endParaRPr lang="ru-RU" sz="1500" dirty="0" smtClean="0">
              <a:latin typeface="Consolas" pitchFamily="49" charset="0"/>
              <a:cs typeface="Consolas" pitchFamily="49" charset="0"/>
            </a:endParaRPr>
          </a:p>
          <a:p>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class Person : </a:t>
            </a:r>
            <a:r>
              <a:rPr lang="ru-RU" sz="1500" dirty="0" err="1" smtClean="0">
                <a:latin typeface="Consolas" pitchFamily="49" charset="0"/>
                <a:cs typeface="Consolas" pitchFamily="49" charset="0"/>
              </a:rPr>
              <a:t>IPerson</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a:t>
            </a:r>
          </a:p>
          <a:p>
            <a:r>
              <a:rPr lang="ru-RU" sz="1500" dirty="0" smtClean="0">
                <a:latin typeface="Consolas" pitchFamily="49" charset="0"/>
                <a:cs typeface="Consolas" pitchFamily="49" charset="0"/>
              </a:rPr>
              <a:t>    string </a:t>
            </a:r>
            <a:r>
              <a:rPr lang="ru-RU" sz="1500" dirty="0" err="1" smtClean="0">
                <a:latin typeface="Consolas" pitchFamily="49" charset="0"/>
                <a:cs typeface="Consolas" pitchFamily="49" charset="0"/>
              </a:rPr>
              <a:t>IPerson.Name</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get {. . .}</a:t>
            </a:r>
          </a:p>
          <a:p>
            <a:r>
              <a:rPr lang="ru-RU" sz="1500" dirty="0" smtClean="0">
                <a:latin typeface="Consolas" pitchFamily="49" charset="0"/>
                <a:cs typeface="Consolas" pitchFamily="49" charset="0"/>
              </a:rPr>
              <a:t>        set {. .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int </a:t>
            </a:r>
            <a:r>
              <a:rPr lang="ru-RU" sz="1500" dirty="0" err="1" smtClean="0">
                <a:latin typeface="Consolas" pitchFamily="49" charset="0"/>
                <a:cs typeface="Consolas" pitchFamily="49" charset="0"/>
              </a:rPr>
              <a:t>IPerson.Age</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get {. .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DateTime </a:t>
            </a:r>
            <a:r>
              <a:rPr lang="ru-RU" sz="1500" dirty="0" err="1" smtClean="0">
                <a:latin typeface="Consolas" pitchFamily="49" charset="0"/>
                <a:cs typeface="Consolas" pitchFamily="49" charset="0"/>
              </a:rPr>
              <a:t>IPerson.DateOfBirth</a:t>
            </a:r>
            <a:endParaRPr lang="ru-RU" sz="1500" dirty="0" smtClean="0">
              <a:latin typeface="Consolas" pitchFamily="49" charset="0"/>
              <a:cs typeface="Consolas" pitchFamily="49" charset="0"/>
            </a:endParaRP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        set {. . .}</a:t>
            </a:r>
          </a:p>
          <a:p>
            <a:r>
              <a:rPr lang="ru-RU" sz="1500" dirty="0" smtClean="0">
                <a:latin typeface="Consolas" pitchFamily="49" charset="0"/>
                <a:cs typeface="Consolas" pitchFamily="49" charset="0"/>
              </a:rPr>
              <a:t>    }</a:t>
            </a:r>
          </a:p>
          <a:p>
            <a:r>
              <a:rPr lang="ru-RU" sz="1500" dirty="0" smtClean="0">
                <a:latin typeface="Consolas" pitchFamily="49" charset="0"/>
                <a:cs typeface="Consolas" pitchFamily="49" charset="0"/>
              </a:rPr>
              <a:t>}</a:t>
            </a:r>
            <a:endParaRPr lang="ru-RU" sz="1500" dirty="0">
              <a:latin typeface="Consolas" pitchFamily="49" charset="0"/>
              <a:cs typeface="Consolas" pitchFamily="49" charset="0"/>
            </a:endParaRPr>
          </a:p>
        </p:txBody>
      </p:sp>
      <p:sp>
        <p:nvSpPr>
          <p:cNvPr id="8" name="Rounded Rectangle 7"/>
          <p:cNvSpPr/>
          <p:nvPr/>
        </p:nvSpPr>
        <p:spPr>
          <a:xfrm>
            <a:off x="304800" y="6056224"/>
            <a:ext cx="40386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smtClean="0"/>
              <a:t>Явная реализация интерфейса</a:t>
            </a:r>
          </a:p>
        </p:txBody>
      </p:sp>
      <p:pic>
        <p:nvPicPr>
          <p:cNvPr id="12"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6186300">
            <a:off x="7192738" y="2067049"/>
            <a:ext cx="1188188" cy="289097"/>
          </a:xfrm>
          <a:prstGeom prst="rect">
            <a:avLst/>
          </a:prstGeom>
          <a:noFill/>
          <a:ln w="9525">
            <a:noFill/>
            <a:miter lim="800000"/>
            <a:headEnd/>
            <a:tailEnd/>
          </a:ln>
        </p:spPr>
      </p:pic>
      <p:pic>
        <p:nvPicPr>
          <p:cNvPr id="13"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4582847">
            <a:off x="2805593" y="5528880"/>
            <a:ext cx="1188188" cy="289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Определение индексатора в интерфейсе</a:t>
            </a:r>
            <a:endParaRPr lang="ru-RU"/>
          </a:p>
        </p:txBody>
      </p:sp>
      <p:sp>
        <p:nvSpPr>
          <p:cNvPr id="4" name="Flowchart: Document 3"/>
          <p:cNvSpPr/>
          <p:nvPr/>
        </p:nvSpPr>
        <p:spPr>
          <a:xfrm>
            <a:off x="2761398" y="1752600"/>
            <a:ext cx="6154003" cy="12954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smtClean="0">
                <a:latin typeface="Consolas" pitchFamily="49" charset="0"/>
                <a:cs typeface="Consolas" pitchFamily="49" charset="0"/>
              </a:rPr>
              <a:t>interface </a:t>
            </a:r>
            <a:r>
              <a:rPr lang="ru-RU" sz="1600" dirty="0" err="1" smtClean="0">
                <a:latin typeface="Consolas" pitchFamily="49" charset="0"/>
                <a:cs typeface="Consolas" pitchFamily="49" charset="0"/>
              </a:rPr>
              <a:t>IEmployeeDatabase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this[string Name] { get; set; }</a:t>
            </a:r>
          </a:p>
          <a:p>
            <a:r>
              <a:rPr lang="ru-RU" sz="1600" dirty="0" smtClean="0">
                <a:latin typeface="Consolas" pitchFamily="49" charset="0"/>
                <a:cs typeface="Consolas" pitchFamily="49" charset="0"/>
              </a:rPr>
              <a:t>}</a:t>
            </a:r>
          </a:p>
        </p:txBody>
      </p:sp>
      <p:sp>
        <p:nvSpPr>
          <p:cNvPr id="5" name="Rounded Rectangle 4"/>
          <p:cNvSpPr/>
          <p:nvPr/>
        </p:nvSpPr>
        <p:spPr>
          <a:xfrm>
            <a:off x="304800" y="762000"/>
            <a:ext cx="86106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ru-RU" smtClean="0"/>
              <a:t>В интерфейсе можно указать индексатор, тогда любой реализующий интерфейс класс должен реализовать  и этот индексатор</a:t>
            </a:r>
          </a:p>
        </p:txBody>
      </p:sp>
      <p:sp>
        <p:nvSpPr>
          <p:cNvPr id="8" name="Rounded Rectangle 7"/>
          <p:cNvSpPr/>
          <p:nvPr/>
        </p:nvSpPr>
        <p:spPr>
          <a:xfrm>
            <a:off x="304800" y="1676400"/>
            <a:ext cx="1828800" cy="1143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ru-RU" smtClean="0"/>
              <a:t>Нельзя указать модификатор доступа</a:t>
            </a:r>
          </a:p>
        </p:txBody>
      </p:sp>
      <p:sp>
        <p:nvSpPr>
          <p:cNvPr id="10" name="Rounded Rectangle 9"/>
          <p:cNvSpPr/>
          <p:nvPr/>
        </p:nvSpPr>
        <p:spPr>
          <a:xfrm>
            <a:off x="304801" y="3089788"/>
            <a:ext cx="8592403" cy="4916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ru-RU" dirty="0" smtClean="0"/>
              <a:t>Не обязательно указывать оба </a:t>
            </a:r>
            <a:r>
              <a:rPr lang="ru-RU" dirty="0" err="1" smtClean="0"/>
              <a:t>аксессора</a:t>
            </a:r>
            <a:endParaRPr lang="ru-RU" dirty="0" smtClean="0"/>
          </a:p>
        </p:txBody>
      </p:sp>
      <p:sp>
        <p:nvSpPr>
          <p:cNvPr id="11" name="Rounded Rectangle 10"/>
          <p:cNvSpPr/>
          <p:nvPr/>
        </p:nvSpPr>
        <p:spPr>
          <a:xfrm>
            <a:off x="304800" y="3657600"/>
            <a:ext cx="86106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Реализовать индексатор в реализующем интерфейс классе можно явно или неявно</a:t>
            </a:r>
          </a:p>
        </p:txBody>
      </p:sp>
      <p:sp>
        <p:nvSpPr>
          <p:cNvPr id="12" name="Flowchart: Document 11"/>
          <p:cNvSpPr/>
          <p:nvPr/>
        </p:nvSpPr>
        <p:spPr>
          <a:xfrm>
            <a:off x="304800" y="4267200"/>
            <a:ext cx="5715000" cy="22098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endParaRPr lang="ru-RU" sz="1600" dirty="0" smtClean="0">
              <a:latin typeface="Consolas" pitchFamily="49" charset="0"/>
              <a:cs typeface="Consolas" pitchFamily="49" charset="0"/>
            </a:endParaRPr>
          </a:p>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EmployeeDatabase</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IEmployeeDatabase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public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this[string Name]</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get { ... return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set { ... }</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p>
        </p:txBody>
      </p:sp>
      <p:pic>
        <p:nvPicPr>
          <p:cNvPr id="13"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a:off x="1537646" y="2324102"/>
            <a:ext cx="1219200" cy="23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Абстрактный класс</a:t>
            </a:r>
            <a:endParaRPr lang="ru-RU" dirty="0"/>
          </a:p>
        </p:txBody>
      </p:sp>
      <p:sp>
        <p:nvSpPr>
          <p:cNvPr id="8" name="Flowchart: Document 7"/>
          <p:cNvSpPr/>
          <p:nvPr/>
        </p:nvSpPr>
        <p:spPr bwMode="auto">
          <a:xfrm>
            <a:off x="381000" y="1371600"/>
            <a:ext cx="8458200" cy="2438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ManualWorker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ISalaried</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void</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PaySalary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Console.WriteLine("</a:t>
            </a:r>
            <a:r>
              <a:rPr lang="ru-RU" b="1" dirty="0" err="1" smtClean="0">
                <a:latin typeface="Consolas" pitchFamily="49" charset="0"/>
                <a:cs typeface="Consolas" pitchFamily="49" charset="0"/>
              </a:rPr>
              <a:t>Pay</a:t>
            </a:r>
            <a:r>
              <a:rPr lang="ru-RU" b="1" dirty="0" smtClean="0">
                <a:latin typeface="Consolas" pitchFamily="49" charset="0"/>
                <a:cs typeface="Consolas" pitchFamily="49" charset="0"/>
              </a:rPr>
              <a:t> </a:t>
            </a:r>
            <a:r>
              <a:rPr lang="ru-RU" b="1" dirty="0" err="1" smtClean="0">
                <a:latin typeface="Consolas" pitchFamily="49" charset="0"/>
                <a:cs typeface="Consolas" pitchFamily="49" charset="0"/>
              </a:rPr>
              <a:t>salary</a:t>
            </a:r>
            <a:r>
              <a:rPr lang="ru-RU" b="1" dirty="0" smtClean="0">
                <a:latin typeface="Consolas" pitchFamily="49" charset="0"/>
                <a:cs typeface="Consolas" pitchFamily="49" charset="0"/>
              </a:rPr>
              <a:t>: {0}", </a:t>
            </a:r>
            <a:r>
              <a:rPr lang="ru-RU" b="1" dirty="0" err="1" smtClean="0">
                <a:latin typeface="Consolas" pitchFamily="49" charset="0"/>
                <a:cs typeface="Consolas" pitchFamily="49" charset="0"/>
              </a:rPr>
              <a:t>currentSalary</a:t>
            </a:r>
            <a:r>
              <a:rPr lang="ru-RU" b="1" dirty="0" smtClean="0">
                <a:latin typeface="Consolas" pitchFamily="49" charset="0"/>
                <a:cs typeface="Consolas" pitchFamily="49" charset="0"/>
              </a:rPr>
              <a:t>);</a:t>
            </a:r>
          </a:p>
          <a:p>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Code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for</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paying</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9" name="Flowchart: Document 8"/>
          <p:cNvSpPr/>
          <p:nvPr/>
        </p:nvSpPr>
        <p:spPr bwMode="auto">
          <a:xfrm>
            <a:off x="662484" y="3657600"/>
            <a:ext cx="8176715" cy="2438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ISalaried</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void</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PaySalary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Console.WriteLine("</a:t>
            </a:r>
            <a:r>
              <a:rPr lang="ru-RU" b="1" dirty="0" err="1" smtClean="0">
                <a:latin typeface="Consolas" pitchFamily="49" charset="0"/>
                <a:cs typeface="Consolas" pitchFamily="49" charset="0"/>
              </a:rPr>
              <a:t>Pay</a:t>
            </a:r>
            <a:r>
              <a:rPr lang="ru-RU" b="1" dirty="0" smtClean="0">
                <a:latin typeface="Consolas" pitchFamily="49" charset="0"/>
                <a:cs typeface="Consolas" pitchFamily="49" charset="0"/>
              </a:rPr>
              <a:t> </a:t>
            </a:r>
            <a:r>
              <a:rPr lang="ru-RU" b="1" dirty="0" err="1" smtClean="0">
                <a:latin typeface="Consolas" pitchFamily="49" charset="0"/>
                <a:cs typeface="Consolas" pitchFamily="49" charset="0"/>
              </a:rPr>
              <a:t>salary</a:t>
            </a:r>
            <a:r>
              <a:rPr lang="ru-RU" b="1" dirty="0" smtClean="0">
                <a:latin typeface="Consolas" pitchFamily="49" charset="0"/>
                <a:cs typeface="Consolas" pitchFamily="49" charset="0"/>
              </a:rPr>
              <a:t>: {0}", </a:t>
            </a:r>
            <a:r>
              <a:rPr lang="ru-RU" b="1" dirty="0" err="1" smtClean="0">
                <a:latin typeface="Consolas" pitchFamily="49" charset="0"/>
                <a:cs typeface="Consolas" pitchFamily="49" charset="0"/>
              </a:rPr>
              <a:t>currentSalary</a:t>
            </a:r>
            <a:r>
              <a:rPr lang="ru-RU" b="1" dirty="0" smtClean="0">
                <a:latin typeface="Consolas" pitchFamily="49" charset="0"/>
                <a:cs typeface="Consolas" pitchFamily="49" charset="0"/>
              </a:rPr>
              <a:t>);</a:t>
            </a:r>
          </a:p>
          <a:p>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Same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code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as</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ManualWorker</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for</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paying</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7" name="Flowchart: Document 6"/>
          <p:cNvSpPr/>
          <p:nvPr/>
        </p:nvSpPr>
        <p:spPr bwMode="auto">
          <a:xfrm>
            <a:off x="6182435" y="762000"/>
            <a:ext cx="2667000" cy="1447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b="1" dirty="0" smtClean="0">
                <a:latin typeface="Consolas" pitchFamily="49" charset="0"/>
                <a:cs typeface="Consolas" pitchFamily="49" charset="0"/>
              </a:rPr>
              <a:t>interface </a:t>
            </a:r>
            <a:r>
              <a:rPr lang="ru-RU" sz="1600" b="1" dirty="0" err="1" smtClean="0">
                <a:latin typeface="Consolas" pitchFamily="49" charset="0"/>
                <a:cs typeface="Consolas" pitchFamily="49" charset="0"/>
              </a:rPr>
              <a:t>ISalaried</a:t>
            </a:r>
            <a:endParaRPr lang="ru-RU" sz="1600" b="1"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void </a:t>
            </a:r>
            <a:r>
              <a:rPr lang="ru-RU" sz="1600" dirty="0" err="1" smtClean="0">
                <a:latin typeface="Consolas" pitchFamily="49" charset="0"/>
                <a:cs typeface="Consolas" pitchFamily="49" charset="0"/>
              </a:rPr>
              <a:t>PaySalary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класс</a:t>
            </a:r>
          </a:p>
        </p:txBody>
      </p:sp>
      <p:sp>
        <p:nvSpPr>
          <p:cNvPr id="8" name="Flowchart: Document 7"/>
          <p:cNvSpPr/>
          <p:nvPr/>
        </p:nvSpPr>
        <p:spPr bwMode="auto">
          <a:xfrm>
            <a:off x="304800" y="762000"/>
            <a:ext cx="7696200" cy="3276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SalariedEmployee</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ISalaried</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void</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PaySalary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b="1" dirty="0" smtClean="0">
                <a:latin typeface="Consolas" pitchFamily="49" charset="0"/>
                <a:cs typeface="Consolas" pitchFamily="49" charset="0"/>
              </a:rPr>
              <a:t>Console.WriteLine("</a:t>
            </a:r>
            <a:r>
              <a:rPr lang="ru-RU" b="1" dirty="0" err="1" smtClean="0">
                <a:latin typeface="Consolas" pitchFamily="49" charset="0"/>
                <a:cs typeface="Consolas" pitchFamily="49" charset="0"/>
              </a:rPr>
              <a:t>Pay</a:t>
            </a:r>
            <a:r>
              <a:rPr lang="ru-RU" b="1" dirty="0" smtClean="0">
                <a:latin typeface="Consolas" pitchFamily="49" charset="0"/>
                <a:cs typeface="Consolas" pitchFamily="49" charset="0"/>
              </a:rPr>
              <a:t> </a:t>
            </a:r>
            <a:r>
              <a:rPr lang="ru-RU" b="1" dirty="0" err="1" smtClean="0">
                <a:latin typeface="Consolas" pitchFamily="49" charset="0"/>
                <a:cs typeface="Consolas" pitchFamily="49" charset="0"/>
              </a:rPr>
              <a:t>salary</a:t>
            </a:r>
            <a:r>
              <a:rPr lang="ru-RU" b="1" dirty="0" smtClean="0">
                <a:latin typeface="Consolas" pitchFamily="49" charset="0"/>
                <a:cs typeface="Consolas" pitchFamily="49" charset="0"/>
              </a:rPr>
              <a:t>: {0}", </a:t>
            </a:r>
            <a:r>
              <a:rPr lang="ru-RU" b="1" dirty="0" err="1" smtClean="0">
                <a:latin typeface="Consolas" pitchFamily="49" charset="0"/>
                <a:cs typeface="Consolas" pitchFamily="49" charset="0"/>
              </a:rPr>
              <a:t>currentSalary</a:t>
            </a:r>
            <a:r>
              <a:rPr lang="ru-RU" b="1" dirty="0" smtClean="0">
                <a:latin typeface="Consolas" pitchFamily="49" charset="0"/>
                <a:cs typeface="Consolas" pitchFamily="49" charset="0"/>
              </a:rPr>
              <a:t>);</a:t>
            </a:r>
          </a:p>
          <a:p>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Common</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code</a:t>
            </a:r>
            <a:r>
              <a:rPr lang="ru-RU" sz="1600" dirty="0" smtClean="0">
                <a:latin typeface="Consolas" pitchFamily="49" charset="0"/>
                <a:cs typeface="Consolas" pitchFamily="49" charset="0"/>
              </a:rPr>
              <a:t> for </a:t>
            </a:r>
            <a:r>
              <a:rPr lang="ru-RU" sz="1600" dirty="0" err="1" smtClean="0">
                <a:latin typeface="Consolas" pitchFamily="49" charset="0"/>
                <a:cs typeface="Consolas" pitchFamily="49" charset="0"/>
              </a:rPr>
              <a:t>paying</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int </a:t>
            </a:r>
            <a:r>
              <a:rPr lang="ru-RU" sz="1600" dirty="0" err="1" smtClean="0">
                <a:latin typeface="Consolas" pitchFamily="49" charset="0"/>
                <a:cs typeface="Consolas" pitchFamily="49" charset="0"/>
              </a:rPr>
              <a:t>currentSalary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9" name="Flowchart: Document 8"/>
          <p:cNvSpPr/>
          <p:nvPr/>
        </p:nvSpPr>
        <p:spPr bwMode="auto">
          <a:xfrm>
            <a:off x="685800" y="3352800"/>
            <a:ext cx="4800600" cy="1524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latin typeface="Consolas" pitchFamily="49" charset="0"/>
                <a:cs typeface="Consolas" pitchFamily="49" charset="0"/>
              </a:rPr>
              <a:t>Manager</a:t>
            </a:r>
            <a:r>
              <a:rPr lang="ru-RU" sz="1600" dirty="0" smtClean="0">
                <a:latin typeface="Consolas" pitchFamily="49" charset="0"/>
                <a:cs typeface="Consolas" pitchFamily="49" charset="0"/>
              </a:rPr>
              <a:t> :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a:t>
            </a:r>
            <a:endParaRPr lang="en-US"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10" name="Flowchart: Document 9"/>
          <p:cNvSpPr/>
          <p:nvPr/>
        </p:nvSpPr>
        <p:spPr bwMode="auto">
          <a:xfrm>
            <a:off x="990600" y="4572000"/>
            <a:ext cx="4800600" cy="1524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class </a:t>
            </a:r>
            <a:r>
              <a:rPr lang="ru-RU" sz="1600" dirty="0" err="1" smtClean="0"/>
              <a:t>ManualWorker</a:t>
            </a:r>
            <a:r>
              <a:rPr lang="ru-RU" sz="1600" dirty="0" smtClean="0"/>
              <a:t> </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SalariedEmployee</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11" name="Rounded Rectangle 10"/>
          <p:cNvSpPr/>
          <p:nvPr/>
        </p:nvSpPr>
        <p:spPr bwMode="auto">
          <a:xfrm>
            <a:off x="6096000" y="3812275"/>
            <a:ext cx="2514600" cy="1524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Существует для обеспечения общей реализации по умолчанию</a:t>
            </a:r>
          </a:p>
        </p:txBody>
      </p:sp>
      <p:pic>
        <p:nvPicPr>
          <p:cNvPr id="12" name="Content Placeholder 5" descr="arrow03"/>
          <p:cNvPicPr>
            <a:picLocks noGrp="1" noChangeAspect="1" noChangeArrowheads="1"/>
          </p:cNvPicPr>
          <p:nvPr>
            <p:ph sz="quarter" idx="10"/>
          </p:nvPr>
        </p:nvPicPr>
        <p:blipFill>
          <a:blip r:embed="rId2" cstate="print">
            <a:duotone>
              <a:schemeClr val="accent1">
                <a:shade val="45000"/>
                <a:satMod val="135000"/>
              </a:schemeClr>
              <a:prstClr val="white"/>
            </a:duotone>
          </a:blip>
          <a:srcRect/>
          <a:stretch>
            <a:fillRect/>
          </a:stretch>
        </p:blipFill>
        <p:spPr bwMode="auto">
          <a:xfrm rot="13383059" flipV="1">
            <a:off x="2062166" y="2698338"/>
            <a:ext cx="5626092" cy="447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класс</a:t>
            </a:r>
          </a:p>
        </p:txBody>
      </p:sp>
      <p:sp>
        <p:nvSpPr>
          <p:cNvPr id="4" name="Rounded Rectangle 3"/>
          <p:cNvSpPr/>
          <p:nvPr/>
        </p:nvSpPr>
        <p:spPr bwMode="auto">
          <a:xfrm>
            <a:off x="304800" y="762000"/>
            <a:ext cx="8610600"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класс обеспечивает механизм вынесения в один класс общего кода, который несколько связанных иерархией наследования классов используют совместно</a:t>
            </a:r>
          </a:p>
        </p:txBody>
      </p:sp>
      <p:sp>
        <p:nvSpPr>
          <p:cNvPr id="5" name="Rounded Rectangle 4"/>
          <p:cNvSpPr/>
          <p:nvPr/>
        </p:nvSpPr>
        <p:spPr bwMode="auto">
          <a:xfrm>
            <a:off x="304800" y="5181600"/>
            <a:ext cx="8610600" cy="457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Нельзя создать  экземляр абстрактного класса</a:t>
            </a:r>
          </a:p>
        </p:txBody>
      </p:sp>
      <p:sp>
        <p:nvSpPr>
          <p:cNvPr id="7" name="Flowchart: Document 6"/>
          <p:cNvSpPr/>
          <p:nvPr/>
        </p:nvSpPr>
        <p:spPr bwMode="auto">
          <a:xfrm>
            <a:off x="304800" y="1676400"/>
            <a:ext cx="6934200" cy="2819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smtClean="0">
              <a:latin typeface="Consolas" pitchFamily="49" charset="0"/>
              <a:cs typeface="Consolas" pitchFamily="49" charset="0"/>
            </a:endParaRPr>
          </a:p>
          <a:p>
            <a:r>
              <a:rPr lang="ru-RU" b="1" dirty="0" err="1" smtClean="0">
                <a:latin typeface="Consolas" pitchFamily="49" charset="0"/>
                <a:cs typeface="Consolas" pitchFamily="49" charset="0"/>
              </a:rPr>
              <a:t>abstract</a:t>
            </a:r>
            <a:r>
              <a:rPr lang="ru-RU" sz="1600" dirty="0" smtClean="0">
                <a:latin typeface="Consolas" pitchFamily="49" charset="0"/>
                <a:cs typeface="Consolas" pitchFamily="49" charset="0"/>
              </a:rPr>
              <a:t> class </a:t>
            </a:r>
            <a:r>
              <a:rPr lang="ru-RU" sz="1600" dirty="0" err="1" smtClean="0">
                <a:latin typeface="Consolas" pitchFamily="49" charset="0"/>
                <a:cs typeface="Consolas" pitchFamily="49" charset="0"/>
              </a:rPr>
              <a:t>SalariedEmployee</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ISalaried</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void</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PaySalary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Console.WriteLine("</a:t>
            </a:r>
            <a:r>
              <a:rPr lang="ru-RU" sz="1600" dirty="0" err="1" smtClean="0">
                <a:latin typeface="Consolas" pitchFamily="49" charset="0"/>
                <a:cs typeface="Consolas" pitchFamily="49" charset="0"/>
              </a:rPr>
              <a:t>Pay</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salary</a:t>
            </a:r>
            <a:r>
              <a:rPr lang="ru-RU" sz="1600" dirty="0" smtClean="0">
                <a:latin typeface="Consolas" pitchFamily="49" charset="0"/>
                <a:cs typeface="Consolas" pitchFamily="49" charset="0"/>
              </a:rPr>
              <a:t>: {0}", </a:t>
            </a:r>
            <a:r>
              <a:rPr lang="ru-RU" sz="1600" dirty="0" err="1" smtClean="0">
                <a:latin typeface="Consolas" pitchFamily="49" charset="0"/>
                <a:cs typeface="Consolas" pitchFamily="49" charset="0"/>
              </a:rPr>
              <a:t>currentSalary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Common</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code</a:t>
            </a:r>
            <a:r>
              <a:rPr lang="ru-RU" sz="1600" dirty="0" smtClean="0">
                <a:latin typeface="Consolas" pitchFamily="49" charset="0"/>
                <a:cs typeface="Consolas" pitchFamily="49" charset="0"/>
              </a:rPr>
              <a:t> for </a:t>
            </a:r>
            <a:r>
              <a:rPr lang="ru-RU" sz="1600" dirty="0" err="1" smtClean="0">
                <a:latin typeface="Consolas" pitchFamily="49" charset="0"/>
                <a:cs typeface="Consolas" pitchFamily="49" charset="0"/>
              </a:rPr>
              <a:t>paying</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    int </a:t>
            </a:r>
            <a:r>
              <a:rPr lang="ru-RU" sz="1600" dirty="0" err="1" smtClean="0">
                <a:latin typeface="Consolas" pitchFamily="49" charset="0"/>
                <a:cs typeface="Consolas" pitchFamily="49" charset="0"/>
              </a:rPr>
              <a:t>currentSalary</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a:t>
            </a:r>
          </a:p>
        </p:txBody>
      </p:sp>
      <p:sp>
        <p:nvSpPr>
          <p:cNvPr id="6" name="Rounded Rectangle 5"/>
          <p:cNvSpPr/>
          <p:nvPr/>
        </p:nvSpPr>
        <p:spPr bwMode="auto">
          <a:xfrm>
            <a:off x="304800" y="4572000"/>
            <a:ext cx="8610600" cy="457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mtClean="0"/>
              <a:t>Может содержать поля, методы, свойства и другие члены класса</a:t>
            </a:r>
          </a:p>
        </p:txBody>
      </p:sp>
      <p:sp>
        <p:nvSpPr>
          <p:cNvPr id="8" name="Flowchart: Document 7"/>
          <p:cNvSpPr/>
          <p:nvPr/>
        </p:nvSpPr>
        <p:spPr bwMode="auto">
          <a:xfrm>
            <a:off x="304800" y="5791200"/>
            <a:ext cx="6400800" cy="533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z="1600" dirty="0" err="1" smtClean="0">
                <a:latin typeface="Consolas" pitchFamily="49" charset="0"/>
                <a:cs typeface="Consolas" pitchFamily="49" charset="0"/>
              </a:rPr>
              <a:t>SalariedEmployee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myEmployee</a:t>
            </a:r>
            <a:r>
              <a:rPr lang="ru-RU" sz="1600" dirty="0" smtClean="0">
                <a:latin typeface="Consolas" pitchFamily="49" charset="0"/>
                <a:cs typeface="Consolas" pitchFamily="49" charset="0"/>
              </a:rPr>
              <a:t> =</a:t>
            </a:r>
            <a:r>
              <a:rPr lang="ru-RU" sz="1600" b="1" dirty="0" smtClean="0">
                <a:latin typeface="Consolas" pitchFamily="49" charset="0"/>
                <a:cs typeface="Consolas" pitchFamily="49" charset="0"/>
              </a:rPr>
              <a:t> new </a:t>
            </a:r>
            <a:r>
              <a:rPr lang="ru-RU" sz="1600" b="1" dirty="0" err="1" smtClean="0">
                <a:latin typeface="Consolas" pitchFamily="49" charset="0"/>
                <a:cs typeface="Consolas" pitchFamily="49" charset="0"/>
              </a:rPr>
              <a:t>SalariedEmployee</a:t>
            </a:r>
            <a:r>
              <a:rPr lang="ru-RU" sz="1600" b="1" dirty="0" smtClean="0">
                <a:latin typeface="Consolas" pitchFamily="49" charset="0"/>
                <a:cs typeface="Consolas" pitchFamily="49" charset="0"/>
              </a:rPr>
              <a:t>(); </a:t>
            </a:r>
          </a:p>
        </p:txBody>
      </p:sp>
      <p:sp>
        <p:nvSpPr>
          <p:cNvPr id="10" name="Explosion 1 9"/>
          <p:cNvSpPr/>
          <p:nvPr/>
        </p:nvSpPr>
        <p:spPr bwMode="auto">
          <a:xfrm>
            <a:off x="6248400" y="5257800"/>
            <a:ext cx="1295400" cy="1295400"/>
          </a:xfrm>
          <a:prstGeom prst="irregularSeal1">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smtClean="0"/>
              <a:t>CTE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 name="Shape 187"/>
          <p:cNvSpPr>
            <a:spLocks noGrp="1"/>
          </p:cNvSpPr>
          <p:nvPr>
            <p:ph type="title"/>
          </p:nvPr>
        </p:nvSpPr>
        <p:spPr>
          <a:xfrm>
            <a:off x="226952" y="179342"/>
            <a:ext cx="8726607" cy="365132"/>
          </a:xfrm>
          <a:prstGeom prst="rect">
            <a:avLst/>
          </a:prstGeom>
        </p:spPr>
        <p:txBody>
          <a:bodyPr lIns="0" tIns="0" rIns="0" bIns="0">
            <a:normAutofit/>
          </a:bodyPr>
          <a:lstStyle/>
          <a:p>
            <a:pPr lvl="0" defTabSz="886968">
              <a:tabLst>
                <a:tab pos="7975600" algn="r"/>
              </a:tabLst>
              <a:defRPr b="0">
                <a:solidFill>
                  <a:srgbClr val="000000"/>
                </a:solidFill>
              </a:defRPr>
            </a:pPr>
            <a:r>
              <a:rPr sz="1746" b="1">
                <a:solidFill>
                  <a:srgbClr val="21438F"/>
                </a:solidFill>
              </a:rPr>
              <a:t>Сравнение internal и public типов</a:t>
            </a:r>
          </a:p>
        </p:txBody>
      </p:sp>
      <p:grpSp>
        <p:nvGrpSpPr>
          <p:cNvPr id="196" name="Group 196"/>
          <p:cNvGrpSpPr/>
          <p:nvPr/>
        </p:nvGrpSpPr>
        <p:grpSpPr>
          <a:xfrm>
            <a:off x="719243" y="1820222"/>
            <a:ext cx="5791201" cy="1981201"/>
            <a:chOff x="0" y="0"/>
            <a:chExt cx="5791200" cy="1981200"/>
          </a:xfrm>
        </p:grpSpPr>
        <p:sp>
          <p:nvSpPr>
            <p:cNvPr id="188" name="Shape 188"/>
            <p:cNvSpPr/>
            <p:nvPr/>
          </p:nvSpPr>
          <p:spPr>
            <a:xfrm>
              <a:off x="0" y="0"/>
              <a:ext cx="5791200" cy="1981200"/>
            </a:xfrm>
            <a:prstGeom prst="roundRect">
              <a:avLst>
                <a:gd name="adj" fmla="val 16667"/>
              </a:avLst>
            </a:prstGeom>
            <a:solidFill>
              <a:srgbClr val="8BFFD8"/>
            </a:solidFill>
            <a:ln w="12700" cap="flat">
              <a:noFill/>
              <a:miter lim="400000"/>
            </a:ln>
            <a:effectLst>
              <a:outerShdw blurRad="50800" dist="27940" dir="5400000" rotWithShape="0">
                <a:srgbClr val="000000">
                  <a:alpha val="32000"/>
                </a:srgbClr>
              </a:outerShdw>
            </a:effectLst>
          </p:spPr>
          <p:txBody>
            <a:bodyPr wrap="square" lIns="0" tIns="0" rIns="0" bIns="0" numCol="1" anchor="t">
              <a:noAutofit/>
            </a:bodyPr>
            <a:lstStyle/>
            <a:p>
              <a:pPr lvl="0" algn="just">
                <a:defRPr>
                  <a:solidFill>
                    <a:srgbClr val="FFFFFF"/>
                  </a:solidFill>
                </a:defRPr>
              </a:pPr>
              <a:endParaRPr/>
            </a:p>
          </p:txBody>
        </p:sp>
        <p:sp>
          <p:nvSpPr>
            <p:cNvPr id="189" name="Shape 189"/>
            <p:cNvSpPr/>
            <p:nvPr/>
          </p:nvSpPr>
          <p:spPr>
            <a:xfrm>
              <a:off x="2480126" y="152400"/>
              <a:ext cx="883479"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a:lvl1pPr>
            </a:lstStyle>
            <a:p>
              <a:pPr lvl="0">
                <a:defRPr b="0"/>
              </a:pPr>
              <a:r>
                <a:rPr b="1"/>
                <a:t>Sales.dll</a:t>
              </a:r>
            </a:p>
          </p:txBody>
        </p:sp>
        <p:grpSp>
          <p:nvGrpSpPr>
            <p:cNvPr id="192" name="Group 192"/>
            <p:cNvGrpSpPr/>
            <p:nvPr/>
          </p:nvGrpSpPr>
          <p:grpSpPr>
            <a:xfrm>
              <a:off x="152399" y="556514"/>
              <a:ext cx="2362201" cy="1196086"/>
              <a:chOff x="0" y="0"/>
              <a:chExt cx="2362200" cy="1196084"/>
            </a:xfrm>
          </p:grpSpPr>
          <p:sp>
            <p:nvSpPr>
              <p:cNvPr id="190" name="Shape 190"/>
              <p:cNvSpPr/>
              <p:nvPr/>
            </p:nvSpPr>
            <p:spPr>
              <a:xfrm>
                <a:off x="0" y="0"/>
                <a:ext cx="2362200" cy="1196085"/>
              </a:xfrm>
              <a:prstGeom prst="roundRect">
                <a:avLst>
                  <a:gd name="adj" fmla="val 7093"/>
                </a:avLst>
              </a:prstGeom>
              <a:solidFill>
                <a:srgbClr val="F6F7EB"/>
              </a:solidFill>
              <a:ln w="9525" cap="flat">
                <a:solidFill>
                  <a:srgbClr val="808080"/>
                </a:solidFill>
                <a:prstDash val="solid"/>
                <a:round/>
              </a:ln>
              <a:effectLst>
                <a:outerShdw blurRad="12700" dist="35921" dir="2700000" rotWithShape="0">
                  <a:srgbClr val="EEECE1"/>
                </a:outerShdw>
              </a:effectLst>
            </p:spPr>
            <p:txBody>
              <a:bodyPr wrap="square" lIns="0" tIns="0" rIns="0" bIns="0" numCol="1" anchor="t">
                <a:noAutofit/>
              </a:bodyPr>
              <a:lstStyle/>
              <a:p>
                <a:pPr lvl="0">
                  <a:defRPr sz="1600">
                    <a:latin typeface="Consolas"/>
                    <a:ea typeface="Consolas"/>
                    <a:cs typeface="Consolas"/>
                    <a:sym typeface="Consolas"/>
                  </a:defRPr>
                </a:pPr>
                <a:endParaRPr/>
              </a:p>
            </p:txBody>
          </p:sp>
          <p:sp>
            <p:nvSpPr>
              <p:cNvPr id="191" name="Shape 191"/>
              <p:cNvSpPr/>
              <p:nvPr/>
            </p:nvSpPr>
            <p:spPr>
              <a:xfrm>
                <a:off x="24847" y="24848"/>
                <a:ext cx="2312506"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a:latin typeface="Consolas"/>
                    <a:ea typeface="Consolas"/>
                    <a:cs typeface="Consolas"/>
                    <a:sym typeface="Consolas"/>
                  </a:rPr>
                  <a:t>public class Costs</a:t>
                </a:r>
              </a:p>
              <a:p>
                <a:pPr lvl="0"/>
                <a:r>
                  <a:rPr sz="1600">
                    <a:latin typeface="Consolas"/>
                    <a:ea typeface="Consolas"/>
                    <a:cs typeface="Consolas"/>
                    <a:sym typeface="Consolas"/>
                  </a:rPr>
                  <a:t>{</a:t>
                </a:r>
                <a:endParaRPr>
                  <a:latin typeface="Arial"/>
                  <a:ea typeface="Arial"/>
                  <a:cs typeface="Arial"/>
                  <a:sym typeface="Arial"/>
                </a:endParaRPr>
              </a:p>
              <a:p>
                <a:pPr lvl="0"/>
                <a:r>
                  <a:rPr sz="1600">
                    <a:latin typeface="Consolas"/>
                    <a:ea typeface="Consolas"/>
                    <a:cs typeface="Consolas"/>
                    <a:sym typeface="Consolas"/>
                  </a:rPr>
                  <a:t>    ...</a:t>
                </a:r>
              </a:p>
              <a:p>
                <a:pPr lvl="0"/>
                <a:r>
                  <a:rPr sz="1600">
                    <a:latin typeface="Consolas"/>
                    <a:ea typeface="Consolas"/>
                    <a:cs typeface="Consolas"/>
                    <a:sym typeface="Consolas"/>
                  </a:rPr>
                  <a:t>}</a:t>
                </a:r>
              </a:p>
            </p:txBody>
          </p:sp>
        </p:grpSp>
        <p:grpSp>
          <p:nvGrpSpPr>
            <p:cNvPr id="195" name="Group 195"/>
            <p:cNvGrpSpPr/>
            <p:nvPr/>
          </p:nvGrpSpPr>
          <p:grpSpPr>
            <a:xfrm>
              <a:off x="3276600" y="556513"/>
              <a:ext cx="2364481" cy="1196088"/>
              <a:chOff x="0" y="0"/>
              <a:chExt cx="2364480" cy="1196086"/>
            </a:xfrm>
          </p:grpSpPr>
          <p:sp>
            <p:nvSpPr>
              <p:cNvPr id="193" name="Shape 193"/>
              <p:cNvSpPr/>
              <p:nvPr/>
            </p:nvSpPr>
            <p:spPr>
              <a:xfrm>
                <a:off x="0" y="0"/>
                <a:ext cx="2364481" cy="1196087"/>
              </a:xfrm>
              <a:prstGeom prst="roundRect">
                <a:avLst>
                  <a:gd name="adj" fmla="val 7093"/>
                </a:avLst>
              </a:prstGeom>
              <a:solidFill>
                <a:srgbClr val="F6F7EB"/>
              </a:solidFill>
              <a:ln w="9525" cap="flat">
                <a:solidFill>
                  <a:srgbClr val="808080"/>
                </a:solidFill>
                <a:prstDash val="solid"/>
                <a:round/>
              </a:ln>
              <a:effectLst>
                <a:outerShdw blurRad="12700" dist="35921" dir="2700000" rotWithShape="0">
                  <a:srgbClr val="EEECE1"/>
                </a:outerShdw>
              </a:effectLst>
            </p:spPr>
            <p:txBody>
              <a:bodyPr wrap="square" lIns="0" tIns="0" rIns="0" bIns="0" numCol="1" anchor="t">
                <a:noAutofit/>
              </a:bodyPr>
              <a:lstStyle/>
              <a:p>
                <a:pPr lvl="0">
                  <a:defRPr sz="1600">
                    <a:latin typeface="Consolas"/>
                    <a:ea typeface="Consolas"/>
                    <a:cs typeface="Consolas"/>
                    <a:sym typeface="Consolas"/>
                  </a:defRPr>
                </a:pPr>
                <a:endParaRPr/>
              </a:p>
            </p:txBody>
          </p:sp>
          <p:sp>
            <p:nvSpPr>
              <p:cNvPr id="194" name="Shape 194"/>
              <p:cNvSpPr/>
              <p:nvPr/>
            </p:nvSpPr>
            <p:spPr>
              <a:xfrm>
                <a:off x="24847" y="24848"/>
                <a:ext cx="2314786"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a:latin typeface="Consolas"/>
                    <a:ea typeface="Consolas"/>
                    <a:cs typeface="Consolas"/>
                    <a:sym typeface="Consolas"/>
                  </a:rPr>
                  <a:t>public class Sales</a:t>
                </a:r>
              </a:p>
              <a:p>
                <a:pPr lvl="0"/>
                <a:r>
                  <a:rPr sz="1600">
                    <a:latin typeface="Consolas"/>
                    <a:ea typeface="Consolas"/>
                    <a:cs typeface="Consolas"/>
                    <a:sym typeface="Consolas"/>
                  </a:rPr>
                  <a:t>{</a:t>
                </a:r>
                <a:endParaRPr>
                  <a:latin typeface="Arial"/>
                  <a:ea typeface="Arial"/>
                  <a:cs typeface="Arial"/>
                  <a:sym typeface="Arial"/>
                </a:endParaRPr>
              </a:p>
              <a:p>
                <a:pPr lvl="0"/>
                <a:r>
                  <a:rPr sz="1600">
                    <a:latin typeface="Consolas"/>
                    <a:ea typeface="Consolas"/>
                    <a:cs typeface="Consolas"/>
                    <a:sym typeface="Consolas"/>
                  </a:rPr>
                  <a:t>    ...</a:t>
                </a:r>
              </a:p>
              <a:p>
                <a:pPr lvl="0"/>
                <a:r>
                  <a:rPr sz="1600">
                    <a:latin typeface="Consolas"/>
                    <a:ea typeface="Consolas"/>
                    <a:cs typeface="Consolas"/>
                    <a:sym typeface="Consolas"/>
                  </a:rPr>
                  <a:t>}</a:t>
                </a:r>
              </a:p>
            </p:txBody>
          </p:sp>
        </p:grpSp>
      </p:grpSp>
      <p:grpSp>
        <p:nvGrpSpPr>
          <p:cNvPr id="199" name="Group 199"/>
          <p:cNvGrpSpPr/>
          <p:nvPr/>
        </p:nvGrpSpPr>
        <p:grpSpPr>
          <a:xfrm>
            <a:off x="753100" y="4724400"/>
            <a:ext cx="2209801" cy="838200"/>
            <a:chOff x="0" y="0"/>
            <a:chExt cx="2209800" cy="838200"/>
          </a:xfrm>
        </p:grpSpPr>
        <p:sp>
          <p:nvSpPr>
            <p:cNvPr id="197" name="Shape 197"/>
            <p:cNvSpPr/>
            <p:nvPr/>
          </p:nvSpPr>
          <p:spPr>
            <a:xfrm>
              <a:off x="0" y="0"/>
              <a:ext cx="2209800" cy="838200"/>
            </a:xfrm>
            <a:prstGeom prst="roundRect">
              <a:avLst>
                <a:gd name="adj" fmla="val 16667"/>
              </a:avLst>
            </a:prstGeom>
            <a:solidFill>
              <a:srgbClr val="95B3D7"/>
            </a:soli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b="1"/>
              </a:pPr>
              <a:endParaRPr/>
            </a:p>
          </p:txBody>
        </p:sp>
        <p:sp>
          <p:nvSpPr>
            <p:cNvPr id="198" name="Shape 198"/>
            <p:cNvSpPr/>
            <p:nvPr/>
          </p:nvSpPr>
          <p:spPr>
            <a:xfrm>
              <a:off x="40917" y="280600"/>
              <a:ext cx="212796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lvl1pPr>
            </a:lstStyle>
            <a:p>
              <a:pPr lvl="0">
                <a:defRPr b="0"/>
              </a:pPr>
              <a:r>
                <a:rPr b="1" dirty="0">
                  <a:latin typeface="Consolas"/>
                  <a:cs typeface="Consolas"/>
                </a:rPr>
                <a:t>Shop.dll</a:t>
              </a:r>
            </a:p>
          </p:txBody>
        </p:sp>
      </p:grpSp>
      <p:grpSp>
        <p:nvGrpSpPr>
          <p:cNvPr id="202" name="Group 202"/>
          <p:cNvGrpSpPr/>
          <p:nvPr/>
        </p:nvGrpSpPr>
        <p:grpSpPr>
          <a:xfrm>
            <a:off x="4339988" y="4724400"/>
            <a:ext cx="2209801" cy="838200"/>
            <a:chOff x="0" y="0"/>
            <a:chExt cx="2209800" cy="838200"/>
          </a:xfrm>
        </p:grpSpPr>
        <p:sp>
          <p:nvSpPr>
            <p:cNvPr id="200" name="Shape 200"/>
            <p:cNvSpPr/>
            <p:nvPr/>
          </p:nvSpPr>
          <p:spPr>
            <a:xfrm>
              <a:off x="0" y="0"/>
              <a:ext cx="2209800" cy="838200"/>
            </a:xfrm>
            <a:prstGeom prst="roundRect">
              <a:avLst>
                <a:gd name="adj" fmla="val 16667"/>
              </a:avLst>
            </a:prstGeom>
            <a:solidFill>
              <a:srgbClr val="558ED5"/>
            </a:soli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b="1"/>
              </a:pPr>
              <a:endParaRPr/>
            </a:p>
          </p:txBody>
        </p:sp>
        <p:sp>
          <p:nvSpPr>
            <p:cNvPr id="201" name="Shape 201"/>
            <p:cNvSpPr/>
            <p:nvPr/>
          </p:nvSpPr>
          <p:spPr>
            <a:xfrm>
              <a:off x="40917" y="280600"/>
              <a:ext cx="212796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lvl1pPr>
            </a:lstStyle>
            <a:p>
              <a:pPr lvl="0">
                <a:defRPr b="0"/>
              </a:pPr>
              <a:r>
                <a:rPr b="1" dirty="0">
                  <a:latin typeface="Consolas"/>
                  <a:cs typeface="Consolas"/>
                </a:rPr>
                <a:t>InternetShop.dll</a:t>
              </a:r>
            </a:p>
          </p:txBody>
        </p:sp>
      </p:grpSp>
      <p:grpSp>
        <p:nvGrpSpPr>
          <p:cNvPr id="205" name="Group 205"/>
          <p:cNvGrpSpPr/>
          <p:nvPr/>
        </p:nvGrpSpPr>
        <p:grpSpPr>
          <a:xfrm>
            <a:off x="758787" y="1140156"/>
            <a:ext cx="1336714" cy="533401"/>
            <a:chOff x="0" y="0"/>
            <a:chExt cx="1336713" cy="533400"/>
          </a:xfrm>
        </p:grpSpPr>
        <p:sp>
          <p:nvSpPr>
            <p:cNvPr id="203" name="Shape 203"/>
            <p:cNvSpPr/>
            <p:nvPr/>
          </p:nvSpPr>
          <p:spPr>
            <a:xfrm>
              <a:off x="0" y="0"/>
              <a:ext cx="1336713" cy="5334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p>
          </p:txBody>
        </p:sp>
        <p:sp>
          <p:nvSpPr>
            <p:cNvPr id="204" name="Shape 204"/>
            <p:cNvSpPr/>
            <p:nvPr/>
          </p:nvSpPr>
          <p:spPr>
            <a:xfrm>
              <a:off x="26038" y="128201"/>
              <a:ext cx="1284637"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dirty="0">
                  <a:solidFill>
                    <a:srgbClr val="FFFFFF"/>
                  </a:solidFill>
                  <a:latin typeface="Consolas"/>
                  <a:cs typeface="Consolas"/>
                </a:rPr>
                <a:t>publiс</a:t>
              </a:r>
            </a:p>
          </p:txBody>
        </p:sp>
      </p:grpSp>
      <p:pic>
        <p:nvPicPr>
          <p:cNvPr id="206" name="image3.png" descr="arrow03"/>
          <p:cNvPicPr/>
          <p:nvPr/>
        </p:nvPicPr>
        <p:blipFill>
          <a:blip r:embed="rId2">
            <a:extLst/>
          </a:blip>
          <a:stretch>
            <a:fillRect/>
          </a:stretch>
        </p:blipFill>
        <p:spPr>
          <a:xfrm rot="6796682">
            <a:off x="2533460" y="4004071"/>
            <a:ext cx="1176509" cy="244432"/>
          </a:xfrm>
          <a:prstGeom prst="rect">
            <a:avLst/>
          </a:prstGeom>
          <a:ln w="12700">
            <a:miter lim="400000"/>
          </a:ln>
        </p:spPr>
      </p:pic>
      <p:pic>
        <p:nvPicPr>
          <p:cNvPr id="207" name="image3.png" descr="arrow03"/>
          <p:cNvPicPr/>
          <p:nvPr/>
        </p:nvPicPr>
        <p:blipFill>
          <a:blip r:embed="rId2">
            <a:extLst/>
          </a:blip>
          <a:stretch>
            <a:fillRect/>
          </a:stretch>
        </p:blipFill>
        <p:spPr>
          <a:xfrm rot="3836614">
            <a:off x="3536322" y="4025315"/>
            <a:ext cx="1176509" cy="244432"/>
          </a:xfrm>
          <a:prstGeom prst="rect">
            <a:avLst/>
          </a:prstGeom>
          <a:ln w="12700">
            <a:miter lim="400000"/>
          </a:ln>
        </p:spPr>
      </p:pic>
    </p:spTree>
    <p:extLst>
      <p:ext uri="{BB962C8B-B14F-4D97-AF65-F5344CB8AC3E}">
        <p14:creationId xmlns:p14="http://schemas.microsoft.com/office/powerpoint/2010/main" val="2679729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это абстрактный класс?</a:t>
            </a:r>
            <a:endParaRPr lang="ru-RU"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4249905420"/>
              </p:ext>
            </p:extLst>
          </p:nvPr>
        </p:nvGraphicFramePr>
        <p:xfrm>
          <a:off x="304800" y="685800"/>
          <a:ext cx="8610600" cy="5196840"/>
        </p:xfrm>
        <a:graphic>
          <a:graphicData uri="http://schemas.openxmlformats.org/drawingml/2006/table">
            <a:tbl>
              <a:tblPr firstRow="1" bandRow="1">
                <a:tableStyleId>{69012ECD-51FC-41F1-AA8D-1B2483CD663E}</a:tableStyleId>
              </a:tblPr>
              <a:tblGrid>
                <a:gridCol w="4343400"/>
                <a:gridCol w="4267200"/>
              </a:tblGrid>
              <a:tr h="370840">
                <a:tc>
                  <a:txBody>
                    <a:bodyPr/>
                    <a:lstStyle/>
                    <a:p>
                      <a:pPr algn="ctr"/>
                      <a:r>
                        <a:rPr lang="ru-RU" sz="1500" kern="1200" noProof="0" dirty="0" smtClean="0"/>
                        <a:t>Абстрактные классы</a:t>
                      </a:r>
                      <a:endParaRPr lang="ru-RU" sz="1500" noProof="0" dirty="0"/>
                    </a:p>
                  </a:txBody>
                  <a:tcPr anchor="ctr"/>
                </a:tc>
                <a:tc>
                  <a:txBody>
                    <a:bodyPr/>
                    <a:lstStyle/>
                    <a:p>
                      <a:pPr algn="ctr"/>
                      <a:r>
                        <a:rPr lang="ru-RU" sz="1500" kern="1200" noProof="0" smtClean="0"/>
                        <a:t>Интерфейсы</a:t>
                      </a:r>
                      <a:endParaRPr lang="ru-RU" sz="1500" noProof="0"/>
                    </a:p>
                  </a:txBody>
                  <a:tcPr anchor="ctr"/>
                </a:tc>
              </a:tr>
              <a:tr h="370840">
                <a:tc>
                  <a:txBody>
                    <a:bodyPr/>
                    <a:lstStyle/>
                    <a:p>
                      <a:pPr algn="just"/>
                      <a:r>
                        <a:rPr lang="ru-RU" sz="1500" kern="1200" noProof="0" dirty="0" smtClean="0"/>
                        <a:t>Могут содержать конструктор, который вызывается в классе-наследнике</a:t>
                      </a:r>
                      <a:endParaRPr lang="ru-RU" sz="1500" noProof="0" dirty="0"/>
                    </a:p>
                  </a:txBody>
                  <a:tcPr/>
                </a:tc>
                <a:tc>
                  <a:txBody>
                    <a:bodyPr/>
                    <a:lstStyle/>
                    <a:p>
                      <a:pPr algn="just"/>
                      <a:r>
                        <a:rPr lang="ru-RU" sz="1500" kern="1200" noProof="0" dirty="0" smtClean="0"/>
                        <a:t>Не могут содержать конструктор</a:t>
                      </a:r>
                      <a:endParaRPr lang="ru-RU" sz="1500" noProof="0" dirty="0"/>
                    </a:p>
                  </a:txBody>
                  <a:tcPr/>
                </a:tc>
              </a:tr>
              <a:tr h="370840">
                <a:tc>
                  <a:txBody>
                    <a:bodyPr/>
                    <a:lstStyle/>
                    <a:p>
                      <a:pPr algn="just"/>
                      <a:r>
                        <a:rPr lang="ru-RU" sz="1500" kern="1200" noProof="0" dirty="0" smtClean="0"/>
                        <a:t>Может быть так дополнен элементами, что это не повлияет на его классы-наследники</a:t>
                      </a:r>
                      <a:endParaRPr lang="ru-RU" sz="1500" noProof="0" dirty="0"/>
                    </a:p>
                  </a:txBody>
                  <a:tcPr/>
                </a:tc>
                <a:tc>
                  <a:txBody>
                    <a:bodyPr/>
                    <a:lstStyle/>
                    <a:p>
                      <a:pPr algn="just"/>
                      <a:r>
                        <a:rPr lang="ru-RU" sz="1500" kern="1200" noProof="0" dirty="0" smtClean="0"/>
                        <a:t>Если в интерфейс помещаются дополнительные элементы, все классы, которые его реализуют, должны быть дополнены</a:t>
                      </a:r>
                      <a:endParaRPr lang="ru-RU" sz="1500" noProof="0" dirty="0"/>
                    </a:p>
                  </a:txBody>
                  <a:tcPr/>
                </a:tc>
              </a:tr>
              <a:tr h="370840">
                <a:tc>
                  <a:txBody>
                    <a:bodyPr/>
                    <a:lstStyle/>
                    <a:p>
                      <a:pPr algn="just"/>
                      <a:r>
                        <a:rPr lang="ru-RU" sz="1500" kern="1200" noProof="0" dirty="0" smtClean="0"/>
                        <a:t>Может хранить данные в полях</a:t>
                      </a:r>
                      <a:endParaRPr lang="ru-RU" sz="1500" noProof="0" dirty="0"/>
                    </a:p>
                  </a:txBody>
                  <a:tcPr/>
                </a:tc>
                <a:tc>
                  <a:txBody>
                    <a:bodyPr/>
                    <a:lstStyle/>
                    <a:p>
                      <a:pPr algn="just"/>
                      <a:r>
                        <a:rPr lang="ru-RU" sz="1500" kern="1200" noProof="0" dirty="0" smtClean="0"/>
                        <a:t>Не может хранить данных</a:t>
                      </a:r>
                      <a:endParaRPr lang="ru-RU" sz="1500" noProof="0" dirty="0"/>
                    </a:p>
                  </a:txBody>
                  <a:tcPr/>
                </a:tc>
              </a:tr>
              <a:tr h="370840">
                <a:tc>
                  <a:txBody>
                    <a:bodyPr/>
                    <a:lstStyle/>
                    <a:p>
                      <a:pPr algn="just"/>
                      <a:r>
                        <a:rPr lang="ru-RU" sz="1500" kern="1200" noProof="0" dirty="0" smtClean="0"/>
                        <a:t>Виртуальные элементы могут содержать базовую реализацию. Допустимы невиртуальные элементы</a:t>
                      </a:r>
                      <a:endParaRPr lang="ru-RU" sz="1500" noProof="0" dirty="0"/>
                    </a:p>
                  </a:txBody>
                  <a:tcPr/>
                </a:tc>
                <a:tc>
                  <a:txBody>
                    <a:bodyPr/>
                    <a:lstStyle/>
                    <a:p>
                      <a:pPr algn="just"/>
                      <a:r>
                        <a:rPr lang="ru-RU" sz="1500" kern="1200" noProof="0" dirty="0" smtClean="0"/>
                        <a:t>Все элементы являются виртуальными и не включают реализацию</a:t>
                      </a:r>
                      <a:endParaRPr lang="ru-RU" sz="1500" noProof="0" dirty="0"/>
                    </a:p>
                  </a:txBody>
                  <a:tcPr/>
                </a:tc>
              </a:tr>
              <a:tr h="370840">
                <a:tc>
                  <a:txBody>
                    <a:bodyPr/>
                    <a:lstStyle/>
                    <a:p>
                      <a:pPr algn="just"/>
                      <a:r>
                        <a:rPr lang="ru-RU" sz="1500" kern="1200" noProof="0" dirty="0" smtClean="0"/>
                        <a:t>Любой класс может наследоваться от единственного абстрактного класса </a:t>
                      </a:r>
                      <a:endParaRPr lang="ru-RU" sz="1500" noProof="0" dirty="0"/>
                    </a:p>
                  </a:txBody>
                  <a:tcPr/>
                </a:tc>
                <a:tc>
                  <a:txBody>
                    <a:bodyPr/>
                    <a:lstStyle/>
                    <a:p>
                      <a:pPr algn="just"/>
                      <a:r>
                        <a:rPr lang="ru-RU" sz="1500" kern="1200" noProof="0" dirty="0" smtClean="0"/>
                        <a:t>Любой класс может реализовывать несколько интерфейсов</a:t>
                      </a:r>
                      <a:endParaRPr lang="ru-RU" sz="1500" noProof="0" dirty="0"/>
                    </a:p>
                  </a:txBody>
                  <a:tcPr/>
                </a:tc>
              </a:tr>
              <a:tr h="370840">
                <a:tc>
                  <a:txBody>
                    <a:bodyPr/>
                    <a:lstStyle/>
                    <a:p>
                      <a:pPr algn="just"/>
                      <a:r>
                        <a:rPr lang="ru-RU" sz="1500" kern="1200" noProof="0" dirty="0" smtClean="0"/>
                        <a:t>Класс-наследник может переопределить только некоторые элементы абстрактного класса</a:t>
                      </a:r>
                      <a:endParaRPr lang="ru-RU" sz="1500" noProof="0" dirty="0"/>
                    </a:p>
                  </a:txBody>
                  <a:tcPr/>
                </a:tc>
                <a:tc>
                  <a:txBody>
                    <a:bodyPr/>
                    <a:lstStyle/>
                    <a:p>
                      <a:pPr algn="just"/>
                      <a:r>
                        <a:rPr lang="ru-RU" sz="1500" kern="1200" noProof="0" dirty="0" smtClean="0"/>
                        <a:t>Класс, который реализует интерфейс, должен реализовать все элементы интерфейса</a:t>
                      </a:r>
                      <a:endParaRPr lang="ru-RU" sz="1500" noProof="0" dirty="0"/>
                    </a:p>
                  </a:txBody>
                  <a:tcPr/>
                </a:tc>
              </a:tr>
              <a:tr h="370840">
                <a:tc>
                  <a:txBody>
                    <a:bodyPr/>
                    <a:lstStyle/>
                    <a:p>
                      <a:pPr algn="just"/>
                      <a:r>
                        <a:rPr lang="ru-RU" sz="1500" kern="1200" noProof="0" smtClean="0"/>
                        <a:t>Наследование поддерживается только для классов</a:t>
                      </a:r>
                      <a:endParaRPr lang="ru-RU" sz="1500" noProof="0"/>
                    </a:p>
                  </a:txBody>
                  <a:tcPr/>
                </a:tc>
                <a:tc>
                  <a:txBody>
                    <a:bodyPr/>
                    <a:lstStyle/>
                    <a:p>
                      <a:pPr algn="just"/>
                      <a:r>
                        <a:rPr lang="ru-RU" sz="1500" kern="1200" noProof="0" dirty="0" smtClean="0"/>
                        <a:t>Интерфейс может быть реализован структурой</a:t>
                      </a:r>
                      <a:endParaRPr lang="ru-RU" sz="1500" noProof="0" dirty="0"/>
                    </a:p>
                  </a:txBody>
                  <a:tcPr/>
                </a:tc>
              </a:tr>
              <a:tr h="563880">
                <a:tc>
                  <a:txBody>
                    <a:bodyPr/>
                    <a:lstStyle/>
                    <a:p>
                      <a:pPr algn="just"/>
                      <a:r>
                        <a:rPr lang="ru-RU" sz="1500" noProof="0" dirty="0" smtClean="0"/>
                        <a:t>Может наследоваться от класса</a:t>
                      </a:r>
                      <a:r>
                        <a:rPr lang="ru-RU" sz="1500" baseline="0" noProof="0" dirty="0" smtClean="0"/>
                        <a:t> как абстрактного, так и не абстрактного, и от интерфейсов</a:t>
                      </a:r>
                      <a:endParaRPr lang="ru-RU" sz="1500" noProof="0" dirty="0"/>
                    </a:p>
                  </a:txBody>
                  <a:tcPr/>
                </a:tc>
                <a:tc>
                  <a:txBody>
                    <a:bodyPr/>
                    <a:lstStyle/>
                    <a:p>
                      <a:pPr algn="just"/>
                      <a:r>
                        <a:rPr lang="ru-RU" sz="1500" noProof="0" dirty="0" smtClean="0"/>
                        <a:t>Может наследоваться только</a:t>
                      </a:r>
                      <a:r>
                        <a:rPr lang="ru-RU" sz="1500" baseline="0" noProof="0" dirty="0" smtClean="0"/>
                        <a:t> от интерфейсов</a:t>
                      </a:r>
                      <a:endParaRPr lang="ru-RU" sz="1500" noProof="0" dirty="0"/>
                    </a:p>
                  </a:txBody>
                  <a:tcPr/>
                </a:tc>
              </a:tr>
              <a:tr h="370840">
                <a:tc>
                  <a:txBody>
                    <a:bodyPr/>
                    <a:lstStyle/>
                    <a:p>
                      <a:pPr algn="just"/>
                      <a:r>
                        <a:rPr lang="ru-RU" sz="1500" noProof="0" dirty="0" smtClean="0"/>
                        <a:t>Может</a:t>
                      </a:r>
                      <a:r>
                        <a:rPr lang="ru-RU" sz="1500" baseline="0" noProof="0" dirty="0" smtClean="0"/>
                        <a:t> объявлять не </a:t>
                      </a:r>
                      <a:r>
                        <a:rPr lang="en-US" sz="1500" baseline="0" noProof="0" dirty="0" smtClean="0"/>
                        <a:t>public </a:t>
                      </a:r>
                      <a:r>
                        <a:rPr lang="ru-RU" sz="1500" baseline="0" noProof="0" dirty="0" smtClean="0"/>
                        <a:t>члены </a:t>
                      </a:r>
                      <a:endParaRPr lang="ru-RU" sz="1500" noProof="0"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500" noProof="0" dirty="0" smtClean="0"/>
                        <a:t>Не</a:t>
                      </a:r>
                      <a:r>
                        <a:rPr lang="ru-RU" sz="1500" baseline="0" noProof="0" dirty="0" smtClean="0"/>
                        <a:t> м</a:t>
                      </a:r>
                      <a:r>
                        <a:rPr lang="ru-RU" sz="1500" noProof="0" dirty="0" smtClean="0"/>
                        <a:t>ожет</a:t>
                      </a:r>
                      <a:r>
                        <a:rPr lang="ru-RU" sz="1500" baseline="0" noProof="0" dirty="0" smtClean="0"/>
                        <a:t> объявлять не </a:t>
                      </a:r>
                      <a:r>
                        <a:rPr lang="en-US" sz="1500" baseline="0" noProof="0" dirty="0" smtClean="0"/>
                        <a:t>public </a:t>
                      </a:r>
                      <a:r>
                        <a:rPr lang="ru-RU" sz="1500" baseline="0" noProof="0" dirty="0" smtClean="0"/>
                        <a:t>члены </a:t>
                      </a:r>
                      <a:endParaRPr lang="ru-RU" sz="1500" noProof="0" dirty="0" smtClean="0"/>
                    </a:p>
                  </a:txBody>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Что такое абстрактный метод?</a:t>
            </a:r>
            <a:endParaRPr lang="ru-RU"/>
          </a:p>
        </p:txBody>
      </p:sp>
      <p:sp>
        <p:nvSpPr>
          <p:cNvPr id="5" name="Rounded Rectangle 4"/>
          <p:cNvSpPr/>
          <p:nvPr/>
        </p:nvSpPr>
        <p:spPr bwMode="auto">
          <a:xfrm>
            <a:off x="5090046" y="1758287"/>
            <a:ext cx="3667836" cy="714233"/>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Только абстрактные классы может содержать абстрактные методы</a:t>
            </a:r>
          </a:p>
        </p:txBody>
      </p:sp>
      <p:grpSp>
        <p:nvGrpSpPr>
          <p:cNvPr id="3" name="Группа 2"/>
          <p:cNvGrpSpPr/>
          <p:nvPr/>
        </p:nvGrpSpPr>
        <p:grpSpPr>
          <a:xfrm>
            <a:off x="353137" y="1752602"/>
            <a:ext cx="7866228" cy="2543033"/>
            <a:chOff x="304800" y="3810000"/>
            <a:chExt cx="7866228" cy="2543033"/>
          </a:xfrm>
        </p:grpSpPr>
        <p:sp>
          <p:nvSpPr>
            <p:cNvPr id="12" name="Flowchart: Document 3"/>
            <p:cNvSpPr/>
            <p:nvPr/>
          </p:nvSpPr>
          <p:spPr bwMode="auto">
            <a:xfrm>
              <a:off x="304800" y="3962400"/>
              <a:ext cx="4305300" cy="1524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b="1" dirty="0">
                  <a:latin typeface="Consolas" pitchFamily="49" charset="0"/>
                  <a:cs typeface="Consolas" pitchFamily="49" charset="0"/>
                </a:rPr>
                <a:t>interface </a:t>
              </a:r>
              <a:r>
                <a:rPr lang="arn-CL" sz="1600" dirty="0">
                  <a:latin typeface="Consolas" pitchFamily="49" charset="0"/>
                  <a:cs typeface="Consolas" pitchFamily="49" charset="0"/>
                </a:rPr>
                <a:t>IToken</a:t>
              </a:r>
            </a:p>
            <a:p>
              <a:r>
                <a:rPr lang="ru-RU"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b="1" dirty="0" smtClean="0">
                  <a:latin typeface="Consolas" pitchFamily="49" charset="0"/>
                  <a:cs typeface="Consolas" pitchFamily="49" charset="0"/>
                </a:rPr>
                <a:t>abstract</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string Name( );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sp>
          <p:nvSpPr>
            <p:cNvPr id="13" name="Flowchart: Document 3"/>
            <p:cNvSpPr/>
            <p:nvPr/>
          </p:nvSpPr>
          <p:spPr bwMode="auto">
            <a:xfrm>
              <a:off x="3618363" y="4800600"/>
              <a:ext cx="4350793" cy="1552433"/>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b="1" dirty="0" smtClean="0">
                  <a:latin typeface="Consolas" pitchFamily="49" charset="0"/>
                  <a:cs typeface="Consolas" pitchFamily="49" charset="0"/>
                </a:rPr>
                <a:t>class </a:t>
              </a:r>
              <a:r>
                <a:rPr lang="arn-CL" sz="1600" dirty="0">
                  <a:latin typeface="Consolas" pitchFamily="49" charset="0"/>
                  <a:cs typeface="Consolas" pitchFamily="49" charset="0"/>
                </a:rPr>
                <a:t>CommentToken</a:t>
              </a:r>
            </a:p>
            <a:p>
              <a:r>
                <a:rPr lang="ru-RU"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b="1" dirty="0" smtClean="0">
                  <a:latin typeface="Consolas" pitchFamily="49" charset="0"/>
                  <a:cs typeface="Consolas" pitchFamily="49" charset="0"/>
                </a:rPr>
                <a:t>abstract</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string Name( ); </a:t>
              </a:r>
            </a:p>
            <a:p>
              <a:r>
                <a:rPr lang="ru-RU" sz="1600" dirty="0">
                  <a:latin typeface="Consolas" pitchFamily="49" charset="0"/>
                  <a:cs typeface="Consolas" pitchFamily="49" charset="0"/>
                </a:rPr>
                <a:t>}</a:t>
              </a:r>
              <a:endParaRPr lang="ru-RU" sz="1400" dirty="0">
                <a:latin typeface="Consolas" pitchFamily="49" charset="0"/>
                <a:cs typeface="Consolas" pitchFamily="49" charset="0"/>
              </a:endParaRPr>
            </a:p>
          </p:txBody>
        </p:sp>
        <p:sp>
          <p:nvSpPr>
            <p:cNvPr id="14" name="Explosion 1 9"/>
            <p:cNvSpPr/>
            <p:nvPr/>
          </p:nvSpPr>
          <p:spPr bwMode="auto">
            <a:xfrm>
              <a:off x="3618363" y="3810000"/>
              <a:ext cx="1295400" cy="1295400"/>
            </a:xfrm>
            <a:prstGeom prst="irregularSeal1">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smtClean="0"/>
                <a:t>CTE</a:t>
              </a:r>
            </a:p>
          </p:txBody>
        </p:sp>
        <p:sp>
          <p:nvSpPr>
            <p:cNvPr id="16" name="Explosion 1 9"/>
            <p:cNvSpPr/>
            <p:nvPr/>
          </p:nvSpPr>
          <p:spPr bwMode="auto">
            <a:xfrm>
              <a:off x="6875628" y="4724400"/>
              <a:ext cx="1295400" cy="1295400"/>
            </a:xfrm>
            <a:prstGeom prst="irregularSeal1">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smtClean="0"/>
                <a:t>CTE</a:t>
              </a:r>
            </a:p>
          </p:txBody>
        </p:sp>
      </p:grpSp>
      <p:sp>
        <p:nvSpPr>
          <p:cNvPr id="17" name="Flowchart: Document 3"/>
          <p:cNvSpPr/>
          <p:nvPr/>
        </p:nvSpPr>
        <p:spPr bwMode="auto">
          <a:xfrm>
            <a:off x="353136" y="4343400"/>
            <a:ext cx="7162800" cy="1524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b="1" dirty="0" err="1" smtClean="0">
                <a:latin typeface="Consolas" pitchFamily="49" charset="0"/>
                <a:cs typeface="Consolas" pitchFamily="49" charset="0"/>
              </a:rPr>
              <a:t>abstract</a:t>
            </a:r>
            <a:r>
              <a:rPr lang="ru-RU" sz="1600" dirty="0" smtClean="0">
                <a:latin typeface="Consolas" pitchFamily="49" charset="0"/>
                <a:cs typeface="Consolas" pitchFamily="49" charset="0"/>
              </a:rPr>
              <a:t> class </a:t>
            </a:r>
            <a:r>
              <a:rPr lang="ru-RU" sz="1600" dirty="0" err="1" smtClean="0">
                <a:latin typeface="Consolas" pitchFamily="49" charset="0"/>
                <a:cs typeface="Consolas" pitchFamily="49" charset="0"/>
              </a:rPr>
              <a:t>SalariedEmployee</a:t>
            </a:r>
            <a:r>
              <a:rPr lang="ru-RU" sz="1600" dirty="0" smtClean="0">
                <a:latin typeface="Consolas" pitchFamily="49" charset="0"/>
                <a:cs typeface="Consolas" pitchFamily="49" charset="0"/>
              </a:rPr>
              <a:t> : </a:t>
            </a:r>
            <a:r>
              <a:rPr lang="ru-RU" sz="1600" dirty="0" err="1" smtClean="0">
                <a:latin typeface="Consolas" pitchFamily="49" charset="0"/>
                <a:cs typeface="Consolas" pitchFamily="49" charset="0"/>
              </a:rPr>
              <a:t>Employee</a:t>
            </a:r>
            <a:r>
              <a:rPr lang="ru-RU" sz="1600" dirty="0" smtClean="0">
                <a:latin typeface="Consolas" pitchFamily="49" charset="0"/>
                <a:cs typeface="Consolas" pitchFamily="49" charset="0"/>
              </a:rPr>
              <a:t>, </a:t>
            </a:r>
            <a:r>
              <a:rPr lang="ru-RU" sz="1600" dirty="0" err="1" smtClean="0">
                <a:latin typeface="Consolas" pitchFamily="49" charset="0"/>
                <a:cs typeface="Consolas" pitchFamily="49" charset="0"/>
              </a:rPr>
              <a:t>ISalariedEmployed</a:t>
            </a:r>
            <a:endParaRPr lang="ru-RU" sz="1600" dirty="0" smtClean="0">
              <a:latin typeface="Consolas" pitchFamily="49" charset="0"/>
              <a:cs typeface="Consolas" pitchFamily="49" charset="0"/>
            </a:endParaRPr>
          </a:p>
          <a:p>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r>
              <a:rPr lang="ru-RU" b="1" dirty="0" err="1" smtClean="0">
                <a:latin typeface="Consolas" pitchFamily="49" charset="0"/>
                <a:cs typeface="Consolas" pitchFamily="49" charset="0"/>
              </a:rPr>
              <a:t>abstract</a:t>
            </a:r>
            <a:r>
              <a:rPr lang="ru-RU" sz="1600" dirty="0" smtClean="0">
                <a:latin typeface="Consolas" pitchFamily="49" charset="0"/>
                <a:cs typeface="Consolas" pitchFamily="49" charset="0"/>
              </a:rPr>
              <a:t> void </a:t>
            </a:r>
            <a:r>
              <a:rPr lang="ru-RU" sz="1600" dirty="0" err="1" smtClean="0">
                <a:latin typeface="Consolas" pitchFamily="49" charset="0"/>
                <a:cs typeface="Consolas" pitchFamily="49" charset="0"/>
              </a:rPr>
              <a:t>PayBonus</a:t>
            </a:r>
            <a:r>
              <a:rPr lang="ru-RU" sz="1600" dirty="0" smtClean="0">
                <a:latin typeface="Consolas" pitchFamily="49" charset="0"/>
                <a:cs typeface="Consolas" pitchFamily="49" charset="0"/>
              </a:rPr>
              <a:t>();</a:t>
            </a:r>
          </a:p>
          <a:p>
            <a:r>
              <a:rPr lang="ru-RU" sz="1600" dirty="0" smtClean="0">
                <a:latin typeface="Consolas" pitchFamily="49" charset="0"/>
                <a:cs typeface="Consolas" pitchFamily="49" charset="0"/>
              </a:rPr>
              <a:t>    ...</a:t>
            </a:r>
          </a:p>
          <a:p>
            <a:r>
              <a:rPr lang="ru-RU" sz="1600" dirty="0" smtClean="0">
                <a:latin typeface="Consolas" pitchFamily="49" charset="0"/>
                <a:cs typeface="Consolas" pitchFamily="49" charset="0"/>
              </a:rPr>
              <a:t>}</a:t>
            </a:r>
            <a:endParaRPr lang="ru-RU" sz="1600" dirty="0">
              <a:latin typeface="Consolas" pitchFamily="49" charset="0"/>
              <a:cs typeface="Consolas" pitchFamily="49" charset="0"/>
            </a:endParaRPr>
          </a:p>
        </p:txBody>
      </p:sp>
      <p:pic>
        <p:nvPicPr>
          <p:cNvPr id="19"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2634770" flipV="1">
            <a:off x="3750117" y="5056330"/>
            <a:ext cx="680951" cy="228994"/>
          </a:xfrm>
          <a:prstGeom prst="rect">
            <a:avLst/>
          </a:prstGeom>
          <a:noFill/>
          <a:ln w="9525">
            <a:noFill/>
            <a:miter lim="800000"/>
            <a:headEnd/>
            <a:tailEnd/>
          </a:ln>
        </p:spPr>
      </p:pic>
      <p:sp>
        <p:nvSpPr>
          <p:cNvPr id="20" name="Rounded Rectangle 5"/>
          <p:cNvSpPr/>
          <p:nvPr/>
        </p:nvSpPr>
        <p:spPr bwMode="auto">
          <a:xfrm>
            <a:off x="4229670" y="5170227"/>
            <a:ext cx="4648200" cy="544775"/>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не содержит тела метода</a:t>
            </a:r>
          </a:p>
        </p:txBody>
      </p:sp>
      <p:pic>
        <p:nvPicPr>
          <p:cNvPr id="21" name="Content Placeholder 5"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5401191" flipV="1">
            <a:off x="1247072" y="5527863"/>
            <a:ext cx="1061752" cy="244622"/>
          </a:xfrm>
          <a:prstGeom prst="rect">
            <a:avLst/>
          </a:prstGeom>
          <a:noFill/>
          <a:ln w="9525">
            <a:noFill/>
            <a:miter lim="800000"/>
            <a:headEnd/>
            <a:tailEnd/>
          </a:ln>
        </p:spPr>
      </p:pic>
      <p:sp>
        <p:nvSpPr>
          <p:cNvPr id="22" name="Rounded Rectangle 7"/>
          <p:cNvSpPr/>
          <p:nvPr/>
        </p:nvSpPr>
        <p:spPr bwMode="auto">
          <a:xfrm>
            <a:off x="304800" y="5791200"/>
            <a:ext cx="4267200"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объявляется с помощью ключевого слова </a:t>
            </a:r>
            <a:r>
              <a:rPr lang="ru-RU" b="1" dirty="0" err="1" smtClean="0">
                <a:latin typeface="Consolas" pitchFamily="49" charset="0"/>
                <a:cs typeface="Consolas" pitchFamily="49" charset="0"/>
              </a:rPr>
              <a:t>abstract</a:t>
            </a:r>
            <a:r>
              <a:rPr lang="ru-RU" b="1" dirty="0" smtClean="0">
                <a:latin typeface="Consolas" pitchFamily="49" charset="0"/>
                <a:cs typeface="Consolas" pitchFamily="49" charset="0"/>
              </a:rPr>
              <a:t> </a:t>
            </a:r>
            <a:endParaRPr lang="ru-RU" b="1" dirty="0" smtClean="0"/>
          </a:p>
        </p:txBody>
      </p:sp>
      <p:sp>
        <p:nvSpPr>
          <p:cNvPr id="23" name="Rounded Rectangle 10"/>
          <p:cNvSpPr/>
          <p:nvPr/>
        </p:nvSpPr>
        <p:spPr bwMode="auto">
          <a:xfrm>
            <a:off x="307075" y="685800"/>
            <a:ext cx="8610600"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является полезным, если реализация по умолчанию в абстрактном классе не имеет смысла и необходимо, чтобы производный класс обеспечивал свою собственную реализацию метода</a:t>
            </a:r>
          </a:p>
        </p:txBody>
      </p:sp>
    </p:spTree>
    <p:extLst>
      <p:ext uri="{BB962C8B-B14F-4D97-AF65-F5344CB8AC3E}">
        <p14:creationId xmlns:p14="http://schemas.microsoft.com/office/powerpoint/2010/main" val="24405588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Что такое абстрактный метод?</a:t>
            </a:r>
            <a:endParaRPr lang="ru-RU"/>
          </a:p>
        </p:txBody>
      </p:sp>
      <p:sp>
        <p:nvSpPr>
          <p:cNvPr id="12" name="Rounded Rectangle 9"/>
          <p:cNvSpPr/>
          <p:nvPr/>
        </p:nvSpPr>
        <p:spPr bwMode="auto">
          <a:xfrm>
            <a:off x="294566" y="1143000"/>
            <a:ext cx="8610600"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является неявно виртуальным</a:t>
            </a:r>
          </a:p>
        </p:txBody>
      </p:sp>
      <p:sp>
        <p:nvSpPr>
          <p:cNvPr id="3" name="Блок-схема: документ 2"/>
          <p:cNvSpPr/>
          <p:nvPr/>
        </p:nvSpPr>
        <p:spPr bwMode="auto">
          <a:xfrm>
            <a:off x="294565" y="1828800"/>
            <a:ext cx="7782635" cy="1295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600" b="1" dirty="0">
                <a:latin typeface="Consolas" pitchFamily="49" charset="0"/>
                <a:cs typeface="Consolas" pitchFamily="49" charset="0"/>
              </a:rPr>
              <a:t>abstract</a:t>
            </a:r>
            <a:r>
              <a:rPr lang="en-US" sz="1600" dirty="0">
                <a:latin typeface="Consolas" pitchFamily="49" charset="0"/>
                <a:cs typeface="Consolas" pitchFamily="49" charset="0"/>
              </a:rPr>
              <a:t> class Token</a:t>
            </a:r>
          </a:p>
          <a:p>
            <a:pPr algn="just" defTabSz="457200">
              <a:lnSpc>
                <a:spcPct val="90000"/>
              </a:lnSpc>
              <a:tabLst>
                <a:tab pos="457200" algn="l"/>
              </a:tabLst>
            </a:pPr>
            <a:r>
              <a:rPr lang="en-US" sz="1600" dirty="0">
                <a:latin typeface="Consolas" pitchFamily="49" charset="0"/>
                <a:cs typeface="Consolas" pitchFamily="49" charset="0"/>
              </a:rPr>
              <a:t>{</a:t>
            </a:r>
          </a:p>
          <a:p>
            <a:pPr algn="just" defTabSz="457200">
              <a:lnSpc>
                <a:spcPct val="90000"/>
              </a:lnSpc>
              <a:tabLst>
                <a:tab pos="457200" algn="l"/>
              </a:tabLst>
            </a:pPr>
            <a:r>
              <a:rPr lang="ru-RU" sz="1600" dirty="0" smtClean="0">
                <a:latin typeface="Consolas" pitchFamily="49" charset="0"/>
                <a:cs typeface="Consolas" pitchFamily="49" charset="0"/>
              </a:rPr>
              <a:t>   </a:t>
            </a:r>
            <a:r>
              <a:rPr lang="en-US" sz="1600" dirty="0" smtClean="0">
                <a:latin typeface="Consolas" pitchFamily="49" charset="0"/>
                <a:cs typeface="Consolas" pitchFamily="49" charset="0"/>
              </a:rPr>
              <a:t>public </a:t>
            </a:r>
            <a:r>
              <a:rPr lang="en-US" sz="1600" b="1" strike="sngStrike" dirty="0">
                <a:latin typeface="Consolas" pitchFamily="49" charset="0"/>
                <a:cs typeface="Consolas" pitchFamily="49" charset="0"/>
              </a:rPr>
              <a:t>virtual</a:t>
            </a:r>
            <a:r>
              <a:rPr lang="en-US" sz="1600" dirty="0">
                <a:latin typeface="Consolas" pitchFamily="49" charset="0"/>
                <a:cs typeface="Consolas" pitchFamily="49" charset="0"/>
              </a:rPr>
              <a:t> abstract string Name</a:t>
            </a:r>
            <a:r>
              <a:rPr lang="en-US" sz="1600" dirty="0" smtClean="0">
                <a:latin typeface="Consolas" pitchFamily="49" charset="0"/>
                <a:cs typeface="Consolas" pitchFamily="49" charset="0"/>
              </a:rPr>
              <a:t>()</a:t>
            </a:r>
            <a:r>
              <a:rPr lang="en-US" sz="1600" dirty="0">
                <a:latin typeface="Consolas" pitchFamily="49" charset="0"/>
                <a:cs typeface="Consolas" pitchFamily="49" charset="0"/>
              </a:rPr>
              <a:t>;</a:t>
            </a:r>
            <a:endParaRPr lang="en-US" sz="1600" b="1" dirty="0" smtClean="0">
              <a:latin typeface="Consolas" pitchFamily="49" charset="0"/>
              <a:cs typeface="Consolas" pitchFamily="49" charset="0"/>
            </a:endParaRPr>
          </a:p>
          <a:p>
            <a:pPr algn="just" defTabSz="457200">
              <a:lnSpc>
                <a:spcPct val="90000"/>
              </a:lnSpc>
              <a:tabLst>
                <a:tab pos="457200" algn="l"/>
              </a:tabLst>
            </a:pPr>
            <a:r>
              <a:rPr lang="en-US" sz="1600" dirty="0" smtClean="0">
                <a:latin typeface="Consolas" pitchFamily="49" charset="0"/>
                <a:cs typeface="Consolas" pitchFamily="49" charset="0"/>
              </a:rPr>
              <a:t>}</a:t>
            </a:r>
            <a:endParaRPr lang="ru-RU" sz="1600" dirty="0" err="1" smtClean="0">
              <a:latin typeface="Consolas" pitchFamily="49" charset="0"/>
              <a:cs typeface="Consolas" pitchFamily="49" charset="0"/>
            </a:endParaRPr>
          </a:p>
        </p:txBody>
      </p:sp>
      <p:sp>
        <p:nvSpPr>
          <p:cNvPr id="7" name="Explosion 1 9"/>
          <p:cNvSpPr/>
          <p:nvPr/>
        </p:nvSpPr>
        <p:spPr bwMode="auto">
          <a:xfrm>
            <a:off x="6477000" y="1524000"/>
            <a:ext cx="1295400" cy="1295400"/>
          </a:xfrm>
          <a:prstGeom prst="irregularSeal1">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smtClean="0"/>
              <a:t>CTE</a:t>
            </a:r>
          </a:p>
        </p:txBody>
      </p:sp>
      <p:sp>
        <p:nvSpPr>
          <p:cNvPr id="8" name="Rounded Rectangle 9"/>
          <p:cNvSpPr/>
          <p:nvPr/>
        </p:nvSpPr>
        <p:spPr bwMode="auto">
          <a:xfrm>
            <a:off x="294566" y="3429000"/>
            <a:ext cx="8610600"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необходимо переопределить (</a:t>
            </a:r>
            <a:r>
              <a:rPr lang="arn-CL" dirty="0" smtClean="0"/>
              <a:t>override </a:t>
            </a:r>
            <a:r>
              <a:rPr lang="ru-RU" dirty="0" smtClean="0"/>
              <a:t>)</a:t>
            </a:r>
            <a:r>
              <a:rPr lang="en-US" dirty="0" smtClean="0"/>
              <a:t> </a:t>
            </a:r>
            <a:r>
              <a:rPr lang="ru-RU" dirty="0" smtClean="0"/>
              <a:t> в производном классе</a:t>
            </a:r>
          </a:p>
        </p:txBody>
      </p:sp>
      <p:sp>
        <p:nvSpPr>
          <p:cNvPr id="9" name="Блок-схема: документ 8"/>
          <p:cNvSpPr/>
          <p:nvPr/>
        </p:nvSpPr>
        <p:spPr bwMode="auto">
          <a:xfrm>
            <a:off x="294565" y="4114800"/>
            <a:ext cx="7782635" cy="1295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 Token</a:t>
            </a:r>
          </a:p>
          <a:p>
            <a:r>
              <a:rPr lang="ru-RU"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arn-CL" sz="1600" dirty="0" smtClean="0">
                <a:latin typeface="Consolas" pitchFamily="49" charset="0"/>
                <a:cs typeface="Consolas" pitchFamily="49" charset="0"/>
              </a:rPr>
              <a:t>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string Name( ) {...}</a:t>
            </a:r>
          </a:p>
          <a:p>
            <a:r>
              <a:rPr lang="ru-RU" sz="1600" dirty="0">
                <a:latin typeface="Consolas" pitchFamily="49" charset="0"/>
                <a:cs typeface="Consolas" pitchFamily="49" charset="0"/>
              </a:rPr>
              <a:t>}</a:t>
            </a:r>
            <a:endParaRPr lang="ru-RU" sz="1600" dirty="0" smtClean="0">
              <a:latin typeface="Consolas" pitchFamily="49" charset="0"/>
              <a:cs typeface="Consolas" pitchFamily="49" charset="0"/>
            </a:endParaRPr>
          </a:p>
        </p:txBody>
      </p:sp>
    </p:spTree>
    <p:extLst>
      <p:ext uri="{BB962C8B-B14F-4D97-AF65-F5344CB8AC3E}">
        <p14:creationId xmlns:p14="http://schemas.microsoft.com/office/powerpoint/2010/main" val="18517109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Что такое абстрактный метод?</a:t>
            </a:r>
            <a:endParaRPr lang="ru-RU"/>
          </a:p>
        </p:txBody>
      </p:sp>
      <p:sp>
        <p:nvSpPr>
          <p:cNvPr id="13" name="Rounded Rectangle 9"/>
          <p:cNvSpPr/>
          <p:nvPr/>
        </p:nvSpPr>
        <p:spPr bwMode="auto">
          <a:xfrm>
            <a:off x="278643" y="990600"/>
            <a:ext cx="8610600"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может переопределять виртуальный  метод базового класса</a:t>
            </a:r>
          </a:p>
        </p:txBody>
      </p:sp>
      <p:sp>
        <p:nvSpPr>
          <p:cNvPr id="14" name="Блок-схема: документ 13"/>
          <p:cNvSpPr/>
          <p:nvPr/>
        </p:nvSpPr>
        <p:spPr bwMode="auto">
          <a:xfrm>
            <a:off x="278643" y="1752600"/>
            <a:ext cx="7782635" cy="2438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onsolas" pitchFamily="49" charset="0"/>
                <a:cs typeface="Consolas" pitchFamily="49" charset="0"/>
              </a:rPr>
              <a:t>class</a:t>
            </a:r>
            <a:r>
              <a:rPr lang="en-US" sz="1600" dirty="0">
                <a:latin typeface="Consolas" pitchFamily="49" charset="0"/>
                <a:cs typeface="Consolas" pitchFamily="49" charset="0"/>
              </a:rPr>
              <a:t> Token</a:t>
            </a:r>
          </a:p>
          <a:p>
            <a:r>
              <a:rPr lang="en-US"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dirty="0" smtClean="0">
                <a:latin typeface="Consolas" pitchFamily="49" charset="0"/>
                <a:cs typeface="Consolas" pitchFamily="49" charset="0"/>
              </a:rPr>
              <a:t>public </a:t>
            </a:r>
            <a:r>
              <a:rPr lang="en-US" sz="1600" b="1" dirty="0">
                <a:latin typeface="Consolas" pitchFamily="49" charset="0"/>
                <a:cs typeface="Consolas" pitchFamily="49" charset="0"/>
              </a:rPr>
              <a:t>virtual</a:t>
            </a:r>
            <a:r>
              <a:rPr lang="en-US" sz="1600" dirty="0">
                <a:latin typeface="Consolas" pitchFamily="49" charset="0"/>
                <a:cs typeface="Consolas" pitchFamily="49" charset="0"/>
              </a:rPr>
              <a:t> string Name( ) { ... }</a:t>
            </a:r>
          </a:p>
          <a:p>
            <a:r>
              <a:rPr lang="en-US" sz="1600" dirty="0">
                <a:latin typeface="Consolas" pitchFamily="49" charset="0"/>
                <a:cs typeface="Consolas" pitchFamily="49" charset="0"/>
              </a:rPr>
              <a:t>}</a:t>
            </a:r>
          </a:p>
          <a:p>
            <a:r>
              <a:rPr lang="en-US" sz="1600" b="1" dirty="0">
                <a:latin typeface="Consolas" pitchFamily="49" charset="0"/>
                <a:cs typeface="Consolas" pitchFamily="49" charset="0"/>
              </a:rPr>
              <a:t>abstract class </a:t>
            </a:r>
            <a:r>
              <a:rPr lang="en-US" sz="1600" dirty="0">
                <a:latin typeface="Consolas" pitchFamily="49" charset="0"/>
                <a:cs typeface="Consolas" pitchFamily="49" charset="0"/>
              </a:rPr>
              <a:t>Force: Token</a:t>
            </a:r>
          </a:p>
          <a:p>
            <a:r>
              <a:rPr lang="en-US"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dirty="0" smtClean="0">
                <a:latin typeface="Consolas" pitchFamily="49" charset="0"/>
                <a:cs typeface="Consolas" pitchFamily="49" charset="0"/>
              </a:rPr>
              <a:t>public</a:t>
            </a:r>
            <a:r>
              <a:rPr lang="en-US" sz="1600" b="1" dirty="0" smtClean="0">
                <a:latin typeface="Consolas" pitchFamily="49" charset="0"/>
                <a:cs typeface="Consolas" pitchFamily="49" charset="0"/>
              </a:rPr>
              <a:t> </a:t>
            </a:r>
            <a:r>
              <a:rPr lang="en-US" sz="1600" b="1" dirty="0">
                <a:latin typeface="Consolas" pitchFamily="49" charset="0"/>
                <a:cs typeface="Consolas" pitchFamily="49" charset="0"/>
              </a:rPr>
              <a:t>abstract override </a:t>
            </a:r>
            <a:r>
              <a:rPr lang="en-US" sz="1600" dirty="0">
                <a:latin typeface="Consolas" pitchFamily="49" charset="0"/>
                <a:cs typeface="Consolas" pitchFamily="49" charset="0"/>
              </a:rPr>
              <a:t>string Name( );</a:t>
            </a:r>
          </a:p>
          <a:p>
            <a:r>
              <a:rPr lang="en-US" sz="1600" dirty="0">
                <a:latin typeface="Consolas" pitchFamily="49" charset="0"/>
                <a:cs typeface="Consolas" pitchFamily="49" charset="0"/>
              </a:rPr>
              <a:t>}</a:t>
            </a:r>
            <a:endParaRPr lang="ru-RU" sz="1600" dirty="0" smtClean="0">
              <a:latin typeface="Consolas" pitchFamily="49" charset="0"/>
              <a:cs typeface="Consolas" pitchFamily="49" charset="0"/>
            </a:endParaRPr>
          </a:p>
        </p:txBody>
      </p:sp>
    </p:spTree>
    <p:extLst>
      <p:ext uri="{BB962C8B-B14F-4D97-AF65-F5344CB8AC3E}">
        <p14:creationId xmlns:p14="http://schemas.microsoft.com/office/powerpoint/2010/main" val="31929260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Что такое абстрактный метод?</a:t>
            </a:r>
            <a:endParaRPr lang="ru-RU"/>
          </a:p>
        </p:txBody>
      </p:sp>
      <p:sp>
        <p:nvSpPr>
          <p:cNvPr id="13" name="Rounded Rectangle 9"/>
          <p:cNvSpPr/>
          <p:nvPr/>
        </p:nvSpPr>
        <p:spPr bwMode="auto">
          <a:xfrm>
            <a:off x="278643" y="990600"/>
            <a:ext cx="8610600"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Абстрактный метод может переопределять метод базового класса, объявленный как </a:t>
            </a:r>
          </a:p>
          <a:p>
            <a:pPr algn="just" defTabSz="457200">
              <a:lnSpc>
                <a:spcPct val="90000"/>
              </a:lnSpc>
              <a:tabLst>
                <a:tab pos="457200" algn="l"/>
              </a:tabLst>
            </a:pPr>
            <a:r>
              <a:rPr lang="en-US" dirty="0" smtClean="0">
                <a:cs typeface="Consolas" pitchFamily="49" charset="0"/>
              </a:rPr>
              <a:t>override</a:t>
            </a:r>
            <a:r>
              <a:rPr lang="ru-RU" dirty="0" smtClean="0">
                <a:cs typeface="Consolas" pitchFamily="49" charset="0"/>
              </a:rPr>
              <a:t> метод</a:t>
            </a:r>
            <a:endParaRPr lang="ru-RU" dirty="0" smtClean="0"/>
          </a:p>
        </p:txBody>
      </p:sp>
      <p:sp>
        <p:nvSpPr>
          <p:cNvPr id="14" name="Блок-схема: документ 13"/>
          <p:cNvSpPr/>
          <p:nvPr/>
        </p:nvSpPr>
        <p:spPr bwMode="auto">
          <a:xfrm>
            <a:off x="278643" y="1981200"/>
            <a:ext cx="7782635" cy="4114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onsolas" pitchFamily="49" charset="0"/>
                <a:cs typeface="Consolas" pitchFamily="49" charset="0"/>
              </a:rPr>
              <a:t>class</a:t>
            </a:r>
            <a:r>
              <a:rPr lang="en-US" sz="1600" dirty="0">
                <a:latin typeface="Consolas" pitchFamily="49" charset="0"/>
                <a:cs typeface="Consolas" pitchFamily="49" charset="0"/>
              </a:rPr>
              <a:t> Token</a:t>
            </a:r>
          </a:p>
          <a:p>
            <a:r>
              <a:rPr lang="en-US"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dirty="0" smtClean="0">
                <a:latin typeface="Consolas" pitchFamily="49" charset="0"/>
                <a:cs typeface="Consolas" pitchFamily="49" charset="0"/>
              </a:rPr>
              <a:t>public </a:t>
            </a:r>
            <a:r>
              <a:rPr lang="en-US" sz="1600" b="1" dirty="0">
                <a:latin typeface="Consolas" pitchFamily="49" charset="0"/>
                <a:cs typeface="Consolas" pitchFamily="49" charset="0"/>
              </a:rPr>
              <a:t>virtual</a:t>
            </a:r>
            <a:r>
              <a:rPr lang="en-US" sz="1600" dirty="0">
                <a:latin typeface="Consolas" pitchFamily="49" charset="0"/>
                <a:cs typeface="Consolas" pitchFamily="49" charset="0"/>
              </a:rPr>
              <a:t> string Name( ) { ... }</a:t>
            </a:r>
          </a:p>
          <a:p>
            <a:r>
              <a:rPr lang="en-US" sz="1600" dirty="0">
                <a:latin typeface="Consolas" pitchFamily="49" charset="0"/>
                <a:cs typeface="Consolas" pitchFamily="49" charset="0"/>
              </a:rPr>
              <a:t>}</a:t>
            </a:r>
          </a:p>
          <a:p>
            <a:r>
              <a:rPr lang="en-US" sz="1600" b="1" dirty="0">
                <a:latin typeface="Consolas" pitchFamily="49" charset="0"/>
                <a:cs typeface="Consolas" pitchFamily="49" charset="0"/>
              </a:rPr>
              <a:t>class</a:t>
            </a:r>
            <a:r>
              <a:rPr lang="en-US" sz="1600" dirty="0">
                <a:latin typeface="Consolas" pitchFamily="49" charset="0"/>
                <a:cs typeface="Consolas" pitchFamily="49" charset="0"/>
              </a:rPr>
              <a:t> </a:t>
            </a:r>
            <a:r>
              <a:rPr lang="en-US" sz="1600" dirty="0" err="1">
                <a:latin typeface="Consolas" pitchFamily="49" charset="0"/>
                <a:cs typeface="Consolas" pitchFamily="49" charset="0"/>
              </a:rPr>
              <a:t>AnotherToken</a:t>
            </a:r>
            <a:r>
              <a:rPr lang="en-US" sz="1600" dirty="0">
                <a:latin typeface="Consolas" pitchFamily="49" charset="0"/>
                <a:cs typeface="Consolas" pitchFamily="49" charset="0"/>
              </a:rPr>
              <a:t>: Token</a:t>
            </a:r>
          </a:p>
          <a:p>
            <a:r>
              <a:rPr lang="en-US"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dirty="0" smtClean="0">
                <a:latin typeface="Consolas" pitchFamily="49" charset="0"/>
                <a:cs typeface="Consolas" pitchFamily="49" charset="0"/>
              </a:rPr>
              <a:t>public </a:t>
            </a:r>
            <a:r>
              <a:rPr lang="en-US" sz="1600" b="1" dirty="0">
                <a:latin typeface="Consolas" pitchFamily="49" charset="0"/>
                <a:cs typeface="Consolas" pitchFamily="49" charset="0"/>
              </a:rPr>
              <a:t>override</a:t>
            </a:r>
            <a:r>
              <a:rPr lang="en-US" sz="1600" dirty="0">
                <a:latin typeface="Consolas" pitchFamily="49" charset="0"/>
                <a:cs typeface="Consolas" pitchFamily="49" charset="0"/>
              </a:rPr>
              <a:t> string Name( ) { ... }</a:t>
            </a:r>
          </a:p>
          <a:p>
            <a:r>
              <a:rPr lang="en-US" sz="1600" dirty="0">
                <a:latin typeface="Consolas" pitchFamily="49" charset="0"/>
                <a:cs typeface="Consolas" pitchFamily="49" charset="0"/>
              </a:rPr>
              <a:t>}</a:t>
            </a:r>
          </a:p>
          <a:p>
            <a:r>
              <a:rPr lang="en-US" sz="1600" b="1" dirty="0">
                <a:latin typeface="Consolas" pitchFamily="49" charset="0"/>
                <a:cs typeface="Consolas" pitchFamily="49" charset="0"/>
              </a:rPr>
              <a:t>abstract</a:t>
            </a:r>
            <a:r>
              <a:rPr lang="en-US" sz="1600" dirty="0">
                <a:latin typeface="Consolas" pitchFamily="49" charset="0"/>
                <a:cs typeface="Consolas" pitchFamily="49" charset="0"/>
              </a:rPr>
              <a:t> </a:t>
            </a:r>
            <a:r>
              <a:rPr lang="en-US" sz="1600" b="1" dirty="0">
                <a:latin typeface="Consolas" pitchFamily="49" charset="0"/>
                <a:cs typeface="Consolas" pitchFamily="49" charset="0"/>
              </a:rPr>
              <a:t>class</a:t>
            </a:r>
            <a:r>
              <a:rPr lang="en-US" sz="1600" dirty="0">
                <a:latin typeface="Consolas" pitchFamily="49" charset="0"/>
                <a:cs typeface="Consolas" pitchFamily="49" charset="0"/>
              </a:rPr>
              <a:t> Force: </a:t>
            </a:r>
            <a:r>
              <a:rPr lang="en-US" sz="1600" dirty="0" err="1">
                <a:latin typeface="Consolas" pitchFamily="49" charset="0"/>
                <a:cs typeface="Consolas" pitchFamily="49" charset="0"/>
              </a:rPr>
              <a:t>AnotherToken</a:t>
            </a:r>
            <a:endParaRPr lang="en-US" sz="1600" dirty="0">
              <a:latin typeface="Consolas" pitchFamily="49" charset="0"/>
              <a:cs typeface="Consolas" pitchFamily="49" charset="0"/>
            </a:endParaRPr>
          </a:p>
          <a:p>
            <a:r>
              <a:rPr lang="en-US" sz="1600" dirty="0">
                <a:latin typeface="Consolas" pitchFamily="49" charset="0"/>
                <a:cs typeface="Consolas" pitchFamily="49" charset="0"/>
              </a:rPr>
              <a:t>{</a:t>
            </a:r>
          </a:p>
          <a:p>
            <a:r>
              <a:rPr lang="ru-RU" sz="1600" dirty="0" smtClean="0">
                <a:latin typeface="Consolas" pitchFamily="49" charset="0"/>
                <a:cs typeface="Consolas" pitchFamily="49" charset="0"/>
              </a:rPr>
              <a:t>    </a:t>
            </a:r>
            <a:r>
              <a:rPr lang="en-US" sz="1600" dirty="0" smtClean="0">
                <a:latin typeface="Consolas" pitchFamily="49" charset="0"/>
                <a:cs typeface="Consolas" pitchFamily="49" charset="0"/>
              </a:rPr>
              <a:t>public </a:t>
            </a:r>
            <a:r>
              <a:rPr lang="en-US" sz="1600" b="1" dirty="0">
                <a:latin typeface="Consolas" pitchFamily="49" charset="0"/>
                <a:cs typeface="Consolas" pitchFamily="49" charset="0"/>
              </a:rPr>
              <a:t>abstract override </a:t>
            </a:r>
            <a:r>
              <a:rPr lang="en-US" sz="1600" dirty="0">
                <a:latin typeface="Consolas" pitchFamily="49" charset="0"/>
                <a:cs typeface="Consolas" pitchFamily="49" charset="0"/>
              </a:rPr>
              <a:t>string Name( );</a:t>
            </a:r>
          </a:p>
          <a:p>
            <a:r>
              <a:rPr lang="en-US" sz="1600" dirty="0">
                <a:latin typeface="Consolas" pitchFamily="49" charset="0"/>
                <a:cs typeface="Consolas" pitchFamily="49" charset="0"/>
              </a:rPr>
              <a:t>}</a:t>
            </a:r>
            <a:endParaRPr lang="ru-RU" sz="1600" dirty="0" smtClean="0">
              <a:latin typeface="Consolas" pitchFamily="49" charset="0"/>
              <a:cs typeface="Consolas" pitchFamily="49" charset="0"/>
            </a:endParaRPr>
          </a:p>
        </p:txBody>
      </p:sp>
    </p:spTree>
    <p:extLst>
      <p:ext uri="{BB962C8B-B14F-4D97-AF65-F5344CB8AC3E}">
        <p14:creationId xmlns:p14="http://schemas.microsoft.com/office/powerpoint/2010/main" val="151480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a:t>
            </a:r>
          </a:p>
        </p:txBody>
      </p:sp>
      <p:sp>
        <p:nvSpPr>
          <p:cNvPr id="4" name="Скругленный прямоугольник 3"/>
          <p:cNvSpPr/>
          <p:nvPr/>
        </p:nvSpPr>
        <p:spPr bwMode="auto">
          <a:xfrm>
            <a:off x="304800" y="762000"/>
            <a:ext cx="8610600" cy="5791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Шаблон </a:t>
            </a:r>
            <a:r>
              <a:rPr lang="ru-RU" dirty="0"/>
              <a:t>проектирования — это способ представления в общем виде как условия задачи</a:t>
            </a:r>
            <a:r>
              <a:rPr lang="ru-RU" dirty="0" smtClean="0"/>
              <a:t>,</a:t>
            </a:r>
            <a:r>
              <a:rPr lang="en-US" dirty="0" smtClean="0"/>
              <a:t> </a:t>
            </a:r>
            <a:r>
              <a:rPr lang="ru-RU" dirty="0" smtClean="0"/>
              <a:t>которую </a:t>
            </a:r>
            <a:r>
              <a:rPr lang="ru-RU" dirty="0"/>
              <a:t>необходимо решить, так и правильных подходов к ее </a:t>
            </a:r>
            <a:r>
              <a:rPr lang="ru-RU" dirty="0" smtClean="0"/>
              <a:t>решению</a:t>
            </a:r>
            <a:endParaRPr lang="en-US" dirty="0" smtClean="0"/>
          </a:p>
          <a:p>
            <a:pPr algn="just" defTabSz="457200">
              <a:lnSpc>
                <a:spcPct val="90000"/>
              </a:lnSpc>
              <a:tabLst>
                <a:tab pos="457200" algn="l"/>
              </a:tabLst>
            </a:pPr>
            <a:endParaRPr lang="ru-RU" dirty="0"/>
          </a:p>
          <a:p>
            <a:pPr marL="285750" indent="-285750" algn="just" defTabSz="457200">
              <a:lnSpc>
                <a:spcPct val="90000"/>
              </a:lnSpc>
              <a:buFont typeface="Arial" pitchFamily="34" charset="0"/>
              <a:buChar char="•"/>
              <a:tabLst>
                <a:tab pos="457200" algn="l"/>
              </a:tabLst>
            </a:pPr>
            <a:r>
              <a:rPr lang="ru-RU" dirty="0" smtClean="0"/>
              <a:t>Многократно </a:t>
            </a:r>
            <a:r>
              <a:rPr lang="ru-RU" dirty="0"/>
              <a:t>применять высококачественное решение для </a:t>
            </a:r>
            <a:r>
              <a:rPr lang="ru-RU" dirty="0" smtClean="0"/>
              <a:t>повторяющихся</a:t>
            </a:r>
            <a:r>
              <a:rPr lang="en-US" dirty="0" smtClean="0"/>
              <a:t> </a:t>
            </a:r>
            <a:r>
              <a:rPr lang="ru-RU" dirty="0" smtClean="0"/>
              <a:t>задач</a:t>
            </a:r>
            <a:endParaRPr lang="en-US" dirty="0" smtClean="0"/>
          </a:p>
          <a:p>
            <a:pPr marL="285750" indent="-285750" algn="just" defTabSz="457200">
              <a:lnSpc>
                <a:spcPct val="90000"/>
              </a:lnSpc>
              <a:buFont typeface="Arial" pitchFamily="34" charset="0"/>
              <a:buChar char="•"/>
              <a:tabLst>
                <a:tab pos="457200" algn="l"/>
              </a:tabLst>
            </a:pPr>
            <a:r>
              <a:rPr lang="ru-RU" dirty="0" smtClean="0"/>
              <a:t>Ввести </a:t>
            </a:r>
            <a:r>
              <a:rPr lang="ru-RU" dirty="0"/>
              <a:t>общую терминологию для расширения взаимопонимания в </a:t>
            </a:r>
            <a:r>
              <a:rPr lang="ru-RU" dirty="0" smtClean="0"/>
              <a:t>пределах</a:t>
            </a:r>
            <a:r>
              <a:rPr lang="en-US" dirty="0" smtClean="0"/>
              <a:t> </a:t>
            </a:r>
            <a:r>
              <a:rPr lang="ru-RU" dirty="0" smtClean="0"/>
              <a:t>группы разработчиков</a:t>
            </a:r>
            <a:endParaRPr lang="ru-RU" dirty="0"/>
          </a:p>
          <a:p>
            <a:pPr marL="285750" indent="-285750" algn="just" defTabSz="457200">
              <a:lnSpc>
                <a:spcPct val="90000"/>
              </a:lnSpc>
              <a:buFont typeface="Arial" pitchFamily="34" charset="0"/>
              <a:buChar char="•"/>
              <a:tabLst>
                <a:tab pos="457200" algn="l"/>
              </a:tabLst>
            </a:pPr>
            <a:r>
              <a:rPr lang="ru-RU" dirty="0" smtClean="0"/>
              <a:t>Поднять </a:t>
            </a:r>
            <a:r>
              <a:rPr lang="ru-RU" dirty="0"/>
              <a:t>уровень, на котором проблема решается, и избежать </a:t>
            </a:r>
            <a:r>
              <a:rPr lang="ru-RU" dirty="0" smtClean="0"/>
              <a:t>нежелательного</a:t>
            </a:r>
            <a:r>
              <a:rPr lang="en-US" dirty="0" smtClean="0"/>
              <a:t> </a:t>
            </a:r>
            <a:r>
              <a:rPr lang="ru-RU" dirty="0" smtClean="0"/>
              <a:t>углубления </a:t>
            </a:r>
            <a:r>
              <a:rPr lang="ru-RU" dirty="0"/>
              <a:t>в детали реализации уже на ранних этапах </a:t>
            </a:r>
            <a:r>
              <a:rPr lang="ru-RU" dirty="0" smtClean="0"/>
              <a:t>разработки</a:t>
            </a:r>
            <a:endParaRPr lang="ru-RU" dirty="0"/>
          </a:p>
          <a:p>
            <a:pPr marL="285750" indent="-285750" algn="just" defTabSz="457200">
              <a:lnSpc>
                <a:spcPct val="90000"/>
              </a:lnSpc>
              <a:buFont typeface="Arial" pitchFamily="34" charset="0"/>
              <a:buChar char="•"/>
              <a:tabLst>
                <a:tab pos="457200" algn="l"/>
              </a:tabLst>
            </a:pPr>
            <a:r>
              <a:rPr lang="ru-RU" dirty="0" smtClean="0"/>
              <a:t>Оценить</a:t>
            </a:r>
            <a:r>
              <a:rPr lang="ru-RU" dirty="0"/>
              <a:t>, что было создано — именно то, что нужно, или же просто </a:t>
            </a:r>
            <a:r>
              <a:rPr lang="ru-RU" dirty="0" smtClean="0"/>
              <a:t>некоторое</a:t>
            </a:r>
            <a:r>
              <a:rPr lang="en-US" dirty="0" smtClean="0"/>
              <a:t> </a:t>
            </a:r>
            <a:r>
              <a:rPr lang="ru-RU" dirty="0" smtClean="0"/>
              <a:t>работоспособное решение</a:t>
            </a:r>
            <a:endParaRPr lang="ru-RU" dirty="0"/>
          </a:p>
          <a:p>
            <a:pPr marL="285750" indent="-285750" algn="just" defTabSz="457200">
              <a:lnSpc>
                <a:spcPct val="90000"/>
              </a:lnSpc>
              <a:buFont typeface="Arial" pitchFamily="34" charset="0"/>
              <a:buChar char="•"/>
              <a:tabLst>
                <a:tab pos="457200" algn="l"/>
              </a:tabLst>
            </a:pPr>
            <a:r>
              <a:rPr lang="ru-RU" dirty="0" smtClean="0"/>
              <a:t>Ускорить </a:t>
            </a:r>
            <a:r>
              <a:rPr lang="ru-RU" dirty="0"/>
              <a:t>профессиональное развитие как всей группы разработчиков в целом</a:t>
            </a:r>
            <a:r>
              <a:rPr lang="ru-RU" dirty="0" smtClean="0"/>
              <a:t>,</a:t>
            </a:r>
            <a:r>
              <a:rPr lang="en-US" dirty="0" smtClean="0"/>
              <a:t> </a:t>
            </a:r>
            <a:r>
              <a:rPr lang="ru-RU" dirty="0" smtClean="0"/>
              <a:t>так </a:t>
            </a:r>
            <a:r>
              <a:rPr lang="ru-RU" dirty="0"/>
              <a:t>и отдельных ее </a:t>
            </a:r>
            <a:r>
              <a:rPr lang="ru-RU" dirty="0" smtClean="0"/>
              <a:t>членов</a:t>
            </a:r>
            <a:endParaRPr lang="ru-RU" dirty="0"/>
          </a:p>
          <a:p>
            <a:pPr marL="285750" indent="-285750" algn="just" defTabSz="457200">
              <a:lnSpc>
                <a:spcPct val="90000"/>
              </a:lnSpc>
              <a:buFont typeface="Arial" pitchFamily="34" charset="0"/>
              <a:buChar char="•"/>
              <a:tabLst>
                <a:tab pos="457200" algn="l"/>
              </a:tabLst>
            </a:pPr>
            <a:r>
              <a:rPr lang="ru-RU" dirty="0" smtClean="0"/>
              <a:t>Повысить </a:t>
            </a:r>
            <a:r>
              <a:rPr lang="ru-RU" dirty="0"/>
              <a:t>модифицируемость </a:t>
            </a:r>
            <a:r>
              <a:rPr lang="ru-RU" dirty="0" smtClean="0"/>
              <a:t>кода</a:t>
            </a:r>
            <a:endParaRPr lang="ru-RU" dirty="0"/>
          </a:p>
          <a:p>
            <a:pPr marL="285750" indent="-285750" algn="just" defTabSz="457200">
              <a:lnSpc>
                <a:spcPct val="90000"/>
              </a:lnSpc>
              <a:buFont typeface="Arial" pitchFamily="34" charset="0"/>
              <a:buChar char="•"/>
              <a:tabLst>
                <a:tab pos="457200" algn="l"/>
              </a:tabLst>
            </a:pPr>
            <a:r>
              <a:rPr lang="ru-RU" dirty="0" smtClean="0"/>
              <a:t>Обеспечить </a:t>
            </a:r>
            <a:r>
              <a:rPr lang="ru-RU" dirty="0"/>
              <a:t>выбор лучших вариантов </a:t>
            </a:r>
            <a:r>
              <a:rPr lang="ru-RU" dirty="0" smtClean="0"/>
              <a:t>реализации </a:t>
            </a:r>
            <a:r>
              <a:rPr lang="ru-RU" dirty="0"/>
              <a:t>проекта, даже если </a:t>
            </a:r>
            <a:r>
              <a:rPr lang="ru-RU" dirty="0" smtClean="0"/>
              <a:t>сами шаблоны </a:t>
            </a:r>
            <a:r>
              <a:rPr lang="ru-RU" dirty="0"/>
              <a:t>проектирования в нем не </a:t>
            </a:r>
            <a:r>
              <a:rPr lang="ru-RU" dirty="0" smtClean="0"/>
              <a:t>используются</a:t>
            </a:r>
            <a:endParaRPr lang="ru-RU" dirty="0"/>
          </a:p>
          <a:p>
            <a:pPr marL="285750" indent="-285750" algn="just" defTabSz="457200">
              <a:lnSpc>
                <a:spcPct val="90000"/>
              </a:lnSpc>
              <a:buFont typeface="Arial" pitchFamily="34" charset="0"/>
              <a:buChar char="•"/>
              <a:tabLst>
                <a:tab pos="457200" algn="l"/>
              </a:tabLst>
            </a:pPr>
            <a:r>
              <a:rPr lang="ru-RU" dirty="0" smtClean="0"/>
              <a:t>Найти </a:t>
            </a:r>
            <a:r>
              <a:rPr lang="ru-RU" dirty="0"/>
              <a:t>альтернативное решение для исключения громоздких иерархий </a:t>
            </a:r>
            <a:r>
              <a:rPr lang="ru-RU" dirty="0" smtClean="0"/>
              <a:t>наследования </a:t>
            </a:r>
            <a:r>
              <a:rPr lang="ru-RU" dirty="0"/>
              <a:t>классов</a:t>
            </a:r>
            <a:endParaRPr lang="ru-RU" dirty="0" smtClean="0"/>
          </a:p>
        </p:txBody>
      </p:sp>
    </p:spTree>
    <p:extLst>
      <p:ext uri="{BB962C8B-B14F-4D97-AF65-F5344CB8AC3E}">
        <p14:creationId xmlns:p14="http://schemas.microsoft.com/office/powerpoint/2010/main" val="34514805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a:t>
            </a:r>
          </a:p>
        </p:txBody>
      </p:sp>
      <p:sp>
        <p:nvSpPr>
          <p:cNvPr id="4" name="Скругленный прямоугольник 3"/>
          <p:cNvSpPr/>
          <p:nvPr/>
        </p:nvSpPr>
        <p:spPr bwMode="auto">
          <a:xfrm>
            <a:off x="304800" y="789296"/>
            <a:ext cx="8610600" cy="2868304"/>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spcAft>
                <a:spcPts val="1200"/>
              </a:spcAft>
              <a:tabLst>
                <a:tab pos="457200" algn="l"/>
              </a:tabLst>
            </a:pPr>
            <a:r>
              <a:rPr lang="ru-RU" dirty="0"/>
              <a:t>•	Структурные шаблоны – показывают, как объекты и классы объединяются для образования сложных структур.</a:t>
            </a:r>
          </a:p>
          <a:p>
            <a:pPr algn="just" defTabSz="457200">
              <a:lnSpc>
                <a:spcPct val="90000"/>
              </a:lnSpc>
              <a:spcAft>
                <a:spcPts val="1200"/>
              </a:spcAft>
              <a:tabLst>
                <a:tab pos="457200" algn="l"/>
              </a:tabLst>
            </a:pPr>
            <a:r>
              <a:rPr lang="ru-RU" dirty="0"/>
              <a:t>•	Порождающие шаблоны – управляют и контролируют процесс создания и жизненный цикл объектов.</a:t>
            </a:r>
          </a:p>
          <a:p>
            <a:pPr algn="just" defTabSz="457200">
              <a:lnSpc>
                <a:spcPct val="90000"/>
              </a:lnSpc>
              <a:spcAft>
                <a:spcPts val="1200"/>
              </a:spcAft>
              <a:tabLst>
                <a:tab pos="457200" algn="l"/>
              </a:tabLst>
            </a:pPr>
            <a:r>
              <a:rPr lang="ru-RU" dirty="0"/>
              <a:t>•	Шаблоны поведения – используются для организации, управления и объединения различных вариантов поведения объектов.</a:t>
            </a:r>
          </a:p>
        </p:txBody>
      </p:sp>
    </p:spTree>
    <p:extLst>
      <p:ext uri="{BB962C8B-B14F-4D97-AF65-F5344CB8AC3E}">
        <p14:creationId xmlns:p14="http://schemas.microsoft.com/office/powerpoint/2010/main" val="42302288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bwMode="auto">
          <a:xfrm>
            <a:off x="304800" y="762000"/>
            <a:ext cx="8610600" cy="3581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spcAft>
                <a:spcPts val="600"/>
              </a:spcAft>
              <a:buFont typeface="Arial" pitchFamily="34" charset="0"/>
              <a:buChar char="•"/>
              <a:tabLst>
                <a:tab pos="457200" algn="l"/>
              </a:tabLst>
            </a:pPr>
            <a:r>
              <a:rPr lang="ru-RU" dirty="0" smtClean="0"/>
              <a:t>Фабричный </a:t>
            </a:r>
            <a:r>
              <a:rPr lang="ru-RU" dirty="0"/>
              <a:t>метод (</a:t>
            </a:r>
            <a:r>
              <a:rPr lang="en-US" dirty="0"/>
              <a:t>Factory Method)</a:t>
            </a:r>
          </a:p>
          <a:p>
            <a:pPr marL="285750" indent="-285750" algn="just" defTabSz="457200">
              <a:lnSpc>
                <a:spcPct val="90000"/>
              </a:lnSpc>
              <a:spcAft>
                <a:spcPts val="600"/>
              </a:spcAft>
              <a:buFont typeface="Arial" pitchFamily="34" charset="0"/>
              <a:buChar char="•"/>
              <a:tabLst>
                <a:tab pos="457200" algn="l"/>
              </a:tabLst>
            </a:pPr>
            <a:r>
              <a:rPr lang="ru-RU" dirty="0"/>
              <a:t>Одиночка (</a:t>
            </a:r>
            <a:r>
              <a:rPr lang="en-US" dirty="0"/>
              <a:t>Singleton)</a:t>
            </a:r>
          </a:p>
          <a:p>
            <a:pPr marL="285750" indent="-285750" algn="just" defTabSz="457200">
              <a:lnSpc>
                <a:spcPct val="90000"/>
              </a:lnSpc>
              <a:spcAft>
                <a:spcPts val="600"/>
              </a:spcAft>
              <a:buFont typeface="Arial" pitchFamily="34" charset="0"/>
              <a:buChar char="•"/>
              <a:tabLst>
                <a:tab pos="457200" algn="l"/>
              </a:tabLst>
            </a:pPr>
            <a:r>
              <a:rPr lang="ru-RU" dirty="0"/>
              <a:t>Абстрактная фабрика (</a:t>
            </a:r>
            <a:r>
              <a:rPr lang="en-US" dirty="0"/>
              <a:t>Abstract factory)</a:t>
            </a:r>
          </a:p>
          <a:p>
            <a:pPr marL="285750" indent="-285750" algn="just" defTabSz="457200">
              <a:lnSpc>
                <a:spcPct val="90000"/>
              </a:lnSpc>
              <a:spcAft>
                <a:spcPts val="600"/>
              </a:spcAft>
              <a:buFont typeface="Arial" pitchFamily="34" charset="0"/>
              <a:buChar char="•"/>
              <a:tabLst>
                <a:tab pos="457200" algn="l"/>
              </a:tabLst>
            </a:pPr>
            <a:r>
              <a:rPr lang="ru-RU" dirty="0"/>
              <a:t>Строитель (</a:t>
            </a:r>
            <a:r>
              <a:rPr lang="en-US" dirty="0"/>
              <a:t>Builder)</a:t>
            </a:r>
          </a:p>
          <a:p>
            <a:pPr marL="285750" indent="-285750" algn="just" defTabSz="457200">
              <a:lnSpc>
                <a:spcPct val="90000"/>
              </a:lnSpc>
              <a:spcAft>
                <a:spcPts val="600"/>
              </a:spcAft>
              <a:buFont typeface="Arial" pitchFamily="34" charset="0"/>
              <a:buChar char="•"/>
              <a:tabLst>
                <a:tab pos="457200" algn="l"/>
              </a:tabLst>
            </a:pPr>
            <a:r>
              <a:rPr lang="ru-RU" dirty="0"/>
              <a:t>Прототип (</a:t>
            </a:r>
            <a:r>
              <a:rPr lang="en-US" dirty="0"/>
              <a:t>Prototype)</a:t>
            </a:r>
          </a:p>
          <a:p>
            <a:pPr marL="285750" indent="-285750" algn="just" defTabSz="457200">
              <a:lnSpc>
                <a:spcPct val="90000"/>
              </a:lnSpc>
              <a:spcAft>
                <a:spcPts val="600"/>
              </a:spcAft>
              <a:buFont typeface="Arial" pitchFamily="34" charset="0"/>
              <a:buChar char="•"/>
              <a:tabLst>
                <a:tab pos="457200" algn="l"/>
              </a:tabLst>
            </a:pPr>
            <a:r>
              <a:rPr lang="ru-RU" dirty="0"/>
              <a:t>Пул объектов (</a:t>
            </a:r>
            <a:r>
              <a:rPr lang="en-US" dirty="0"/>
              <a:t>Object pool)</a:t>
            </a:r>
          </a:p>
          <a:p>
            <a:pPr marL="285750" indent="-285750" algn="just" defTabSz="457200">
              <a:lnSpc>
                <a:spcPct val="90000"/>
              </a:lnSpc>
              <a:spcAft>
                <a:spcPts val="600"/>
              </a:spcAft>
              <a:buFont typeface="Arial" pitchFamily="34" charset="0"/>
              <a:buChar char="•"/>
              <a:tabLst>
                <a:tab pos="457200" algn="l"/>
              </a:tabLst>
            </a:pPr>
            <a:r>
              <a:rPr lang="ru-RU" dirty="0"/>
              <a:t>Инициализация при получении ресурса (</a:t>
            </a:r>
            <a:r>
              <a:rPr lang="en-US" dirty="0"/>
              <a:t>RAII)</a:t>
            </a:r>
          </a:p>
          <a:p>
            <a:pPr marL="285750" indent="-285750" algn="just" defTabSz="457200">
              <a:lnSpc>
                <a:spcPct val="90000"/>
              </a:lnSpc>
              <a:spcAft>
                <a:spcPts val="600"/>
              </a:spcAft>
              <a:buFont typeface="Arial" pitchFamily="34" charset="0"/>
              <a:buChar char="•"/>
              <a:tabLst>
                <a:tab pos="457200" algn="l"/>
              </a:tabLst>
            </a:pPr>
            <a:r>
              <a:rPr lang="ru-RU" dirty="0"/>
              <a:t>Отложенная инициализация</a:t>
            </a:r>
          </a:p>
          <a:p>
            <a:pPr marL="285750" indent="-285750" algn="just" defTabSz="457200">
              <a:lnSpc>
                <a:spcPct val="90000"/>
              </a:lnSpc>
              <a:spcAft>
                <a:spcPts val="600"/>
              </a:spcAft>
              <a:buFont typeface="Arial" pitchFamily="34" charset="0"/>
              <a:buChar char="•"/>
              <a:tabLst>
                <a:tab pos="457200" algn="l"/>
              </a:tabLst>
            </a:pPr>
            <a:r>
              <a:rPr lang="ru-RU" dirty="0"/>
              <a:t>Пул одиночек (</a:t>
            </a:r>
            <a:r>
              <a:rPr lang="en-US" dirty="0" err="1"/>
              <a:t>Multiton</a:t>
            </a:r>
            <a:r>
              <a:rPr lang="en-US" dirty="0"/>
              <a:t>) + </a:t>
            </a:r>
            <a:r>
              <a:rPr lang="ru-RU" dirty="0"/>
              <a:t>Улучшенный Пул одиночек</a:t>
            </a:r>
            <a:endParaRPr lang="ru-RU" dirty="0" smtClean="0"/>
          </a:p>
        </p:txBody>
      </p:sp>
      <p:sp>
        <p:nvSpPr>
          <p:cNvPr id="5" name="Заголовок 4"/>
          <p:cNvSpPr>
            <a:spLocks noGrp="1"/>
          </p:cNvSpPr>
          <p:nvPr>
            <p:ph type="title"/>
          </p:nvPr>
        </p:nvSpPr>
        <p:spPr/>
        <p:txBody>
          <a:bodyPr/>
          <a:lstStyle/>
          <a:p>
            <a:r>
              <a:rPr lang="ru-RU" dirty="0"/>
              <a:t>Порождающие </a:t>
            </a:r>
            <a:r>
              <a:rPr lang="ru-RU" dirty="0" smtClean="0"/>
              <a:t>шаблоны</a:t>
            </a:r>
            <a:endParaRPr lang="ru-RU" dirty="0"/>
          </a:p>
        </p:txBody>
      </p:sp>
    </p:spTree>
    <p:extLst>
      <p:ext uri="{BB962C8B-B14F-4D97-AF65-F5344CB8AC3E}">
        <p14:creationId xmlns:p14="http://schemas.microsoft.com/office/powerpoint/2010/main" val="31419575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Method </a:t>
            </a:r>
            <a:r>
              <a:rPr lang="ru-RU" dirty="0" smtClean="0"/>
              <a:t>(</a:t>
            </a:r>
            <a:r>
              <a:rPr lang="ru-RU" dirty="0"/>
              <a:t>Фабричный </a:t>
            </a:r>
            <a:r>
              <a:rPr lang="ru-RU" dirty="0" smtClean="0"/>
              <a:t>метод, </a:t>
            </a:r>
            <a:r>
              <a:rPr lang="arn-CL" dirty="0"/>
              <a:t>Virtual Constructor (</a:t>
            </a:r>
            <a:r>
              <a:rPr lang="ru-RU" dirty="0"/>
              <a:t>виртуальный конструктор)</a:t>
            </a:r>
            <a:r>
              <a:rPr lang="ru-RU" dirty="0" smtClean="0"/>
              <a:t> </a:t>
            </a:r>
            <a:r>
              <a:rPr lang="arn-CL" dirty="0" smtClean="0"/>
              <a:t>)</a:t>
            </a:r>
            <a:endParaRPr lang="ru-RU" dirty="0"/>
          </a:p>
        </p:txBody>
      </p:sp>
      <p:sp>
        <p:nvSpPr>
          <p:cNvPr id="4" name="Скругленный прямоугольник 3"/>
          <p:cNvSpPr/>
          <p:nvPr/>
        </p:nvSpPr>
        <p:spPr bwMode="auto">
          <a:xfrm>
            <a:off x="304800" y="990600"/>
            <a:ext cx="8610600" cy="3962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smtClean="0"/>
              <a:t>Тип</a:t>
            </a:r>
            <a:r>
              <a:rPr lang="en-US" dirty="0" smtClean="0"/>
              <a:t>: </a:t>
            </a:r>
            <a:r>
              <a:rPr lang="ru-RU" dirty="0" smtClean="0"/>
              <a:t>порождающий </a:t>
            </a:r>
            <a:r>
              <a:rPr lang="ru-RU" dirty="0"/>
              <a:t>шаблон проектирования (</a:t>
            </a:r>
            <a:r>
              <a:rPr lang="ru-RU" dirty="0" err="1"/>
              <a:t>Creational</a:t>
            </a:r>
            <a:r>
              <a:rPr lang="ru-RU" dirty="0" smtClean="0"/>
              <a:t>)</a:t>
            </a:r>
          </a:p>
          <a:p>
            <a:pPr algn="just" defTabSz="457200">
              <a:lnSpc>
                <a:spcPct val="90000"/>
              </a:lnSpc>
              <a:tabLst>
                <a:tab pos="457200" algn="l"/>
              </a:tabLst>
            </a:pPr>
            <a:endParaRPr lang="ru-RU" dirty="0"/>
          </a:p>
          <a:p>
            <a:pPr algn="just"/>
            <a:r>
              <a:rPr lang="ru-RU" b="1" dirty="0" smtClean="0"/>
              <a:t>Описание: </a:t>
            </a:r>
          </a:p>
          <a:p>
            <a:pPr marL="285750" indent="-285750" algn="just">
              <a:buFont typeface="Arial" pitchFamily="34" charset="0"/>
              <a:buChar char="•"/>
            </a:pPr>
            <a:r>
              <a:rPr lang="ru-RU" dirty="0" smtClean="0"/>
              <a:t>применяется </a:t>
            </a:r>
            <a:r>
              <a:rPr lang="ru-RU" dirty="0"/>
              <a:t>для создания объектов с определенным интерфейсом, реализации которого предоставляются </a:t>
            </a:r>
            <a:r>
              <a:rPr lang="ru-RU" dirty="0" smtClean="0"/>
              <a:t>потомками</a:t>
            </a:r>
          </a:p>
          <a:p>
            <a:pPr algn="just"/>
            <a:r>
              <a:rPr lang="ru-RU" b="1" dirty="0" smtClean="0"/>
              <a:t>Шаблон </a:t>
            </a:r>
            <a:r>
              <a:rPr lang="ru-RU" b="1" dirty="0"/>
              <a:t>используется в случаях если:</a:t>
            </a:r>
          </a:p>
          <a:p>
            <a:pPr marL="285750" indent="-285750" algn="just">
              <a:buFont typeface="Arial" pitchFamily="34" charset="0"/>
              <a:buChar char="•"/>
            </a:pPr>
            <a:r>
              <a:rPr lang="ru-RU" dirty="0"/>
              <a:t>класс заранее не знает, какие объекты необходимо будет создавать, т.к. возможны варианты </a:t>
            </a:r>
            <a:r>
              <a:rPr lang="ru-RU" dirty="0" smtClean="0"/>
              <a:t>реализации</a:t>
            </a:r>
            <a:endParaRPr lang="ru-RU" dirty="0"/>
          </a:p>
          <a:p>
            <a:pPr marL="285750" indent="-285750" algn="just">
              <a:buFont typeface="Arial" pitchFamily="34" charset="0"/>
              <a:buChar char="•"/>
            </a:pPr>
            <a:r>
              <a:rPr lang="ru-RU" dirty="0"/>
              <a:t>(или) класс спроектирован так, что спецификация порождаемого объекта определяется только в наследниках.</a:t>
            </a:r>
          </a:p>
          <a:p>
            <a:pPr marL="285750" indent="-285750" algn="just">
              <a:buFont typeface="Arial" pitchFamily="34" charset="0"/>
              <a:buChar char="•"/>
            </a:pPr>
            <a:r>
              <a:rPr lang="ru-RU" dirty="0"/>
              <a:t>(или) класс выделяет и делегирует часть своих функций вспомогательному </a:t>
            </a:r>
            <a:r>
              <a:rPr lang="ru-RU" dirty="0" smtClean="0"/>
              <a:t>классу, при </a:t>
            </a:r>
            <a:r>
              <a:rPr lang="ru-RU" dirty="0"/>
              <a:t>этом необходимо скрыть его реализацию для достижения большей гибкости или возможности расширения </a:t>
            </a:r>
            <a:r>
              <a:rPr lang="ru-RU" dirty="0" smtClean="0"/>
              <a:t>функциональности</a:t>
            </a:r>
            <a:endParaRPr lang="ru-RU" dirty="0"/>
          </a:p>
        </p:txBody>
      </p:sp>
    </p:spTree>
    <p:extLst>
      <p:ext uri="{BB962C8B-B14F-4D97-AF65-F5344CB8AC3E}">
        <p14:creationId xmlns:p14="http://schemas.microsoft.com/office/powerpoint/2010/main" val="6274219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endParaRPr lang="ru-RU"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524000"/>
            <a:ext cx="7081774"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5208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 name="Shape 209"/>
          <p:cNvSpPr>
            <a:spLocks noGrp="1"/>
          </p:cNvSpPr>
          <p:nvPr>
            <p:ph type="title"/>
          </p:nvPr>
        </p:nvSpPr>
        <p:spPr>
          <a:xfrm>
            <a:off x="226952" y="179342"/>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Сравнение internal и public типов</a:t>
            </a:r>
          </a:p>
        </p:txBody>
      </p:sp>
      <p:grpSp>
        <p:nvGrpSpPr>
          <p:cNvPr id="212" name="Group 212"/>
          <p:cNvGrpSpPr/>
          <p:nvPr/>
        </p:nvGrpSpPr>
        <p:grpSpPr>
          <a:xfrm>
            <a:off x="334752" y="1132763"/>
            <a:ext cx="8454790" cy="685801"/>
            <a:chOff x="0" y="0"/>
            <a:chExt cx="8454788" cy="685800"/>
          </a:xfrm>
        </p:grpSpPr>
        <p:sp>
          <p:nvSpPr>
            <p:cNvPr id="210" name="Shape 210"/>
            <p:cNvSpPr/>
            <p:nvPr/>
          </p:nvSpPr>
          <p:spPr>
            <a:xfrm>
              <a:off x="0" y="0"/>
              <a:ext cx="8454788" cy="685800"/>
            </a:xfrm>
            <a:prstGeom prst="roundRect">
              <a:avLst>
                <a:gd name="adj" fmla="val 16667"/>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p>
          </p:txBody>
        </p:sp>
        <p:sp>
          <p:nvSpPr>
            <p:cNvPr id="211" name="Shape 211"/>
            <p:cNvSpPr/>
            <p:nvPr/>
          </p:nvSpPr>
          <p:spPr>
            <a:xfrm>
              <a:off x="33477" y="204401"/>
              <a:ext cx="838783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latin typeface="+mn-lt"/>
                </a:rPr>
                <a:t>Тип можно определить как private, только если он вложен в другой тип</a:t>
              </a:r>
            </a:p>
          </p:txBody>
        </p:sp>
      </p:grpSp>
      <p:grpSp>
        <p:nvGrpSpPr>
          <p:cNvPr id="215" name="Group 215"/>
          <p:cNvGrpSpPr/>
          <p:nvPr/>
        </p:nvGrpSpPr>
        <p:grpSpPr>
          <a:xfrm>
            <a:off x="322243" y="763706"/>
            <a:ext cx="1336714" cy="533401"/>
            <a:chOff x="0" y="0"/>
            <a:chExt cx="1336713" cy="533400"/>
          </a:xfrm>
        </p:grpSpPr>
        <p:sp>
          <p:nvSpPr>
            <p:cNvPr id="213" name="Shape 213"/>
            <p:cNvSpPr/>
            <p:nvPr/>
          </p:nvSpPr>
          <p:spPr>
            <a:xfrm>
              <a:off x="0" y="0"/>
              <a:ext cx="1336713" cy="533400"/>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50800" dist="27940" dir="5400000" rotWithShape="0">
                <a:srgbClr val="000000">
                  <a:alpha val="32000"/>
                </a:srgbClr>
              </a:outerShdw>
            </a:effectLst>
          </p:spPr>
          <p:txBody>
            <a:bodyPr wrap="square" lIns="0" tIns="0" rIns="0" bIns="0" numCol="1" anchor="ctr">
              <a:noAutofit/>
            </a:bodyPr>
            <a:lstStyle/>
            <a:p>
              <a:pPr lvl="0" algn="ctr">
                <a:defRPr>
                  <a:solidFill>
                    <a:srgbClr val="FFFFFF"/>
                  </a:solidFill>
                </a:defRPr>
              </a:pPr>
              <a:endParaRPr/>
            </a:p>
          </p:txBody>
        </p:sp>
        <p:sp>
          <p:nvSpPr>
            <p:cNvPr id="214" name="Shape 214"/>
            <p:cNvSpPr/>
            <p:nvPr/>
          </p:nvSpPr>
          <p:spPr>
            <a:xfrm>
              <a:off x="26038" y="128201"/>
              <a:ext cx="1284637"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dirty="0">
                  <a:solidFill>
                    <a:srgbClr val="FFFFFF"/>
                  </a:solidFill>
                  <a:latin typeface="Consolas"/>
                  <a:cs typeface="Consolas"/>
                </a:rPr>
                <a:t>private</a:t>
              </a:r>
            </a:p>
          </p:txBody>
        </p:sp>
      </p:grpSp>
      <p:grpSp>
        <p:nvGrpSpPr>
          <p:cNvPr id="218" name="Group 218"/>
          <p:cNvGrpSpPr/>
          <p:nvPr/>
        </p:nvGrpSpPr>
        <p:grpSpPr>
          <a:xfrm>
            <a:off x="334752" y="1323594"/>
            <a:ext cx="6705601" cy="5020877"/>
            <a:chOff x="0" y="-1"/>
            <a:chExt cx="6705600" cy="5020876"/>
          </a:xfrm>
        </p:grpSpPr>
        <p:sp>
          <p:nvSpPr>
            <p:cNvPr id="216" name="Shape 216"/>
            <p:cNvSpPr/>
            <p:nvPr/>
          </p:nvSpPr>
          <p:spPr>
            <a:xfrm>
              <a:off x="0" y="657605"/>
              <a:ext cx="6705600" cy="436327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rgbClr val="4F81BD"/>
              </a:solidFill>
              <a:prstDash val="solid"/>
              <a:bevel/>
            </a:ln>
            <a:effectLst/>
          </p:spPr>
          <p:txBody>
            <a:bodyPr wrap="square" lIns="0" tIns="0" rIns="0" bIns="0" numCol="1" anchor="ctr">
              <a:noAutofit/>
            </a:bodyPr>
            <a:lstStyle/>
            <a:p>
              <a:pPr lvl="0"/>
              <a:endParaRPr/>
            </a:p>
          </p:txBody>
        </p:sp>
        <p:sp>
          <p:nvSpPr>
            <p:cNvPr id="217" name="Shape 217"/>
            <p:cNvSpPr/>
            <p:nvPr/>
          </p:nvSpPr>
          <p:spPr>
            <a:xfrm>
              <a:off x="198648" y="-1"/>
              <a:ext cx="6506952" cy="48594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endParaRPr sz="1500" dirty="0">
                <a:latin typeface="Consolas"/>
                <a:ea typeface="Consolas"/>
                <a:cs typeface="Consolas"/>
                <a:sym typeface="Consolas"/>
              </a:endParaRPr>
            </a:p>
            <a:p>
              <a:pPr lvl="0"/>
              <a:r>
                <a:rPr sz="1500" dirty="0">
                  <a:latin typeface="Consolas"/>
                  <a:ea typeface="Consolas"/>
                  <a:cs typeface="Consolas"/>
                  <a:sym typeface="Consolas"/>
                </a:rPr>
                <a:t>public class Sales</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private Revenue salesRevenue;</a:t>
              </a:r>
            </a:p>
            <a:p>
              <a:pPr lvl="0"/>
              <a:r>
                <a:rPr sz="1500" dirty="0">
                  <a:latin typeface="Consolas"/>
                  <a:ea typeface="Consolas"/>
                  <a:cs typeface="Consolas"/>
                  <a:sym typeface="Consolas"/>
                </a:rPr>
                <a:t>    public void SetRevenue(string currency, double amount)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this.salesRevenue = new Revenue(currency, amount);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private struct Revenue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string currency;</a:t>
              </a:r>
            </a:p>
            <a:p>
              <a:pPr lvl="0"/>
              <a:r>
                <a:rPr sz="1500" dirty="0">
                  <a:latin typeface="Consolas"/>
                  <a:ea typeface="Consolas"/>
                  <a:cs typeface="Consolas"/>
                  <a:sym typeface="Consolas"/>
                </a:rPr>
                <a:t>        double amount;</a:t>
              </a:r>
            </a:p>
            <a:p>
              <a:pPr lvl="0"/>
              <a:r>
                <a:rPr sz="1500" dirty="0">
                  <a:latin typeface="Consolas"/>
                  <a:ea typeface="Consolas"/>
                  <a:cs typeface="Consolas"/>
                  <a:sym typeface="Consolas"/>
                </a:rPr>
                <a:t>        public Revenue(string currency, double amount)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this.currency = currency;</a:t>
              </a:r>
            </a:p>
            <a:p>
              <a:pPr lvl="0"/>
              <a:r>
                <a:rPr sz="1500" dirty="0">
                  <a:latin typeface="Consolas"/>
                  <a:ea typeface="Consolas"/>
                  <a:cs typeface="Consolas"/>
                  <a:sym typeface="Consolas"/>
                </a:rPr>
                <a:t>            this.amount = amount;</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spTree>
    <p:extLst>
      <p:ext uri="{BB962C8B-B14F-4D97-AF65-F5344CB8AC3E}">
        <p14:creationId xmlns:p14="http://schemas.microsoft.com/office/powerpoint/2010/main" val="1568581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r>
              <a:rPr lang="ru-RU" dirty="0" smtClean="0"/>
              <a:t>. </a:t>
            </a:r>
            <a:r>
              <a:rPr lang="ru-RU" dirty="0"/>
              <a:t>Абстрактный метод или метод из интерфейса</a:t>
            </a:r>
            <a:br>
              <a:rPr lang="ru-RU" dirty="0"/>
            </a:br>
            <a:endParaRPr lang="ru-RU" dirty="0"/>
          </a:p>
        </p:txBody>
      </p:sp>
      <p:sp>
        <p:nvSpPr>
          <p:cNvPr id="4" name="Блок-схема: документ 3"/>
          <p:cNvSpPr/>
          <p:nvPr/>
        </p:nvSpPr>
        <p:spPr bwMode="auto">
          <a:xfrm>
            <a:off x="304800" y="1066800"/>
            <a:ext cx="4809067" cy="1524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public interface </a:t>
            </a:r>
            <a:r>
              <a:rPr lang="en-US" sz="1500" dirty="0" err="1">
                <a:latin typeface="Consolas" panose="020B0609020204030204" pitchFamily="49" charset="0"/>
                <a:cs typeface="Consolas" panose="020B0609020204030204" pitchFamily="49" charset="0"/>
              </a:rPr>
              <a:t>IDocStorage</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void </a:t>
            </a:r>
            <a:r>
              <a:rPr lang="en-US" sz="1500" dirty="0">
                <a:latin typeface="Consolas" panose="020B0609020204030204" pitchFamily="49" charset="0"/>
                <a:cs typeface="Consolas" panose="020B0609020204030204" pitchFamily="49" charset="0"/>
              </a:rPr>
              <a:t>Save(string name, Document document);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Document </a:t>
            </a:r>
            <a:r>
              <a:rPr lang="en-US" sz="1500" dirty="0">
                <a:latin typeface="Consolas" panose="020B0609020204030204" pitchFamily="49" charset="0"/>
                <a:cs typeface="Consolas" panose="020B0609020204030204" pitchFamily="49" charset="0"/>
              </a:rPr>
              <a:t>Load(string name);</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endParaRPr lang="ru-RU" sz="1500" dirty="0" err="1" smtClean="0">
              <a:latin typeface="Consolas" panose="020B0609020204030204" pitchFamily="49" charset="0"/>
              <a:cs typeface="Consolas" panose="020B0609020204030204" pitchFamily="49" charset="0"/>
            </a:endParaRPr>
          </a:p>
        </p:txBody>
      </p:sp>
      <p:sp>
        <p:nvSpPr>
          <p:cNvPr id="7" name="Блок-схема: документ 6"/>
          <p:cNvSpPr/>
          <p:nvPr/>
        </p:nvSpPr>
        <p:spPr bwMode="auto">
          <a:xfrm>
            <a:off x="304800" y="2819400"/>
            <a:ext cx="6502400" cy="3124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endParaRPr lang="ru-RU"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abstract class </a:t>
            </a:r>
            <a:r>
              <a:rPr lang="en-US" sz="1500" dirty="0" err="1">
                <a:latin typeface="Consolas" panose="020B0609020204030204" pitchFamily="49" charset="0"/>
                <a:cs typeface="Consolas" panose="020B0609020204030204" pitchFamily="49" charset="0"/>
              </a:rPr>
              <a:t>DocumentManager</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abstract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CreateStorage</a:t>
            </a: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ru-RU" sz="1500" dirty="0" smtClean="0">
                <a:latin typeface="Consolas" panose="020B0609020204030204" pitchFamily="49" charset="0"/>
                <a:cs typeface="Consolas" panose="020B0609020204030204" pitchFamily="49" charset="0"/>
              </a:rPr>
              <a:t>	</a:t>
            </a:r>
            <a:r>
              <a:rPr lang="en-US" sz="1500" dirty="0">
                <a:latin typeface="Consolas" panose="020B0609020204030204" pitchFamily="49" charset="0"/>
                <a:cs typeface="Consolas" panose="020B0609020204030204" pitchFamily="49" charset="0"/>
              </a:rPr>
              <a:t>public </a:t>
            </a:r>
            <a:r>
              <a:rPr lang="en-US" sz="1500" dirty="0" err="1">
                <a:latin typeface="Consolas" panose="020B0609020204030204" pitchFamily="49" charset="0"/>
                <a:cs typeface="Consolas" panose="020B0609020204030204" pitchFamily="49" charset="0"/>
              </a:rPr>
              <a:t>bool</a:t>
            </a:r>
            <a:r>
              <a:rPr lang="en-US" sz="1500" dirty="0">
                <a:latin typeface="Consolas" panose="020B0609020204030204" pitchFamily="49" charset="0"/>
                <a:cs typeface="Consolas" panose="020B0609020204030204" pitchFamily="49" charset="0"/>
              </a:rPr>
              <a:t> Save(Document document)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if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this.SaveDialog</a:t>
            </a: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return </a:t>
            </a:r>
            <a:r>
              <a:rPr lang="en-US" sz="1500" dirty="0">
                <a:latin typeface="Consolas" panose="020B0609020204030204" pitchFamily="49" charset="0"/>
                <a:cs typeface="Consolas" panose="020B0609020204030204" pitchFamily="49" charset="0"/>
              </a:rPr>
              <a:t>false;</a:t>
            </a:r>
          </a:p>
          <a:p>
            <a:pPr algn="just" defTabSz="457200">
              <a:lnSpc>
                <a:spcPct val="90000"/>
              </a:lnSpc>
              <a:tabLst>
                <a:tab pos="457200" algn="l"/>
              </a:tabLst>
            </a:pP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smtClean="0">
                <a:latin typeface="Consolas" panose="020B0609020204030204" pitchFamily="49" charset="0"/>
                <a:cs typeface="Consolas" panose="020B0609020204030204" pitchFamily="49" charset="0"/>
              </a:rPr>
              <a:t>	</a:t>
            </a:r>
            <a:r>
              <a:rPr lang="en-US" sz="1500" dirty="0" err="1" smtClean="0">
                <a:latin typeface="Consolas" panose="020B0609020204030204" pitchFamily="49" charset="0"/>
                <a:cs typeface="Consolas" panose="020B0609020204030204" pitchFamily="49" charset="0"/>
              </a:rPr>
              <a:t>IDocStorage</a:t>
            </a:r>
            <a:r>
              <a:rPr lang="en-US" sz="1500" dirty="0" smtClean="0">
                <a:latin typeface="Consolas" panose="020B0609020204030204" pitchFamily="49" charset="0"/>
                <a:cs typeface="Consolas" panose="020B0609020204030204" pitchFamily="49" charset="0"/>
              </a:rPr>
              <a:t> </a:t>
            </a:r>
            <a:r>
              <a:rPr lang="en-US" sz="1500" dirty="0">
                <a:latin typeface="Consolas" panose="020B0609020204030204" pitchFamily="49" charset="0"/>
                <a:cs typeface="Consolas" panose="020B0609020204030204" pitchFamily="49" charset="0"/>
              </a:rPr>
              <a:t>storage = </a:t>
            </a:r>
            <a:r>
              <a:rPr lang="en-US" sz="1500" dirty="0" err="1">
                <a:latin typeface="Consolas" panose="020B0609020204030204" pitchFamily="49" charset="0"/>
                <a:cs typeface="Consolas" panose="020B0609020204030204" pitchFamily="49" charset="0"/>
              </a:rPr>
              <a:t>this.CreateStorage</a:t>
            </a: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storage.Save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this._name</a:t>
            </a:r>
            <a:r>
              <a:rPr lang="en-US" sz="1500" dirty="0">
                <a:latin typeface="Consolas" panose="020B0609020204030204" pitchFamily="49" charset="0"/>
                <a:cs typeface="Consolas" panose="020B0609020204030204" pitchFamily="49" charset="0"/>
              </a:rPr>
              <a:t>, document);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return true;</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a:t>
            </a:r>
            <a:endParaRPr lang="ru-RU" sz="1500" dirty="0" err="1"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06600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r>
              <a:rPr lang="ru-RU" dirty="0" smtClean="0"/>
              <a:t>. </a:t>
            </a:r>
            <a:r>
              <a:rPr lang="ru-RU" dirty="0"/>
              <a:t>Абстрактный метод или метод из </a:t>
            </a:r>
            <a:r>
              <a:rPr lang="ru-RU" dirty="0" smtClean="0"/>
              <a:t>интерфейса</a:t>
            </a:r>
            <a:endParaRPr lang="ru-RU" dirty="0"/>
          </a:p>
        </p:txBody>
      </p:sp>
      <p:sp>
        <p:nvSpPr>
          <p:cNvPr id="7" name="Блок-схема: документ 6"/>
          <p:cNvSpPr/>
          <p:nvPr/>
        </p:nvSpPr>
        <p:spPr bwMode="auto">
          <a:xfrm>
            <a:off x="304800" y="990600"/>
            <a:ext cx="6502400" cy="4267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endParaRPr lang="ru-RU"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class </a:t>
            </a:r>
            <a:r>
              <a:rPr lang="en-US" sz="1500" dirty="0" err="1">
                <a:latin typeface="Consolas" panose="020B0609020204030204" pitchFamily="49" charset="0"/>
                <a:cs typeface="Consolas" panose="020B0609020204030204" pitchFamily="49" charset="0"/>
              </a:rPr>
              <a:t>TxtDocumentManager</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DocumentManager</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private </a:t>
            </a:r>
            <a:r>
              <a:rPr lang="en-US" sz="1500" dirty="0">
                <a:latin typeface="Consolas" panose="020B0609020204030204" pitchFamily="49" charset="0"/>
                <a:cs typeface="Consolas" panose="020B0609020204030204" pitchFamily="49" charset="0"/>
              </a:rPr>
              <a:t>class </a:t>
            </a:r>
            <a:r>
              <a:rPr lang="en-US" sz="1500" dirty="0" err="1">
                <a:latin typeface="Consolas" panose="020B0609020204030204" pitchFamily="49" charset="0"/>
                <a:cs typeface="Consolas" panose="020B0609020204030204" pitchFamily="49" charset="0"/>
              </a:rPr>
              <a:t>TxtDocStorage</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 }</a:t>
            </a: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override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CreateStorage</a:t>
            </a:r>
            <a:r>
              <a:rPr lang="en-US" sz="1500" dirty="0">
                <a:latin typeface="Consolas" panose="020B0609020204030204" pitchFamily="49" charset="0"/>
                <a:cs typeface="Consolas" panose="020B0609020204030204" pitchFamily="49" charset="0"/>
              </a:rPr>
              <a:t>() </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 </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return </a:t>
            </a:r>
            <a:r>
              <a:rPr lang="en-US" sz="1500" dirty="0">
                <a:latin typeface="Consolas" panose="020B0609020204030204" pitchFamily="49" charset="0"/>
                <a:cs typeface="Consolas" panose="020B0609020204030204" pitchFamily="49" charset="0"/>
              </a:rPr>
              <a:t>new </a:t>
            </a:r>
            <a:r>
              <a:rPr lang="en-US" sz="1500" dirty="0" err="1">
                <a:latin typeface="Consolas" panose="020B0609020204030204" pitchFamily="49" charset="0"/>
                <a:cs typeface="Consolas" panose="020B0609020204030204" pitchFamily="49" charset="0"/>
              </a:rPr>
              <a:t>TxtDocStorage</a:t>
            </a:r>
            <a:r>
              <a:rPr lang="en-US" sz="1500" dirty="0">
                <a:latin typeface="Consolas" panose="020B0609020204030204" pitchFamily="49" charset="0"/>
                <a:cs typeface="Consolas" panose="020B0609020204030204" pitchFamily="49" charset="0"/>
              </a:rPr>
              <a:t>(); </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public class </a:t>
            </a:r>
            <a:r>
              <a:rPr lang="en-US" sz="1500" dirty="0" err="1">
                <a:latin typeface="Consolas" panose="020B0609020204030204" pitchFamily="49" charset="0"/>
                <a:cs typeface="Consolas" panose="020B0609020204030204" pitchFamily="49" charset="0"/>
              </a:rPr>
              <a:t>RtfDocumentManager</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DocumentManager</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private </a:t>
            </a:r>
            <a:r>
              <a:rPr lang="en-US" sz="1500" dirty="0">
                <a:latin typeface="Consolas" panose="020B0609020204030204" pitchFamily="49" charset="0"/>
                <a:cs typeface="Consolas" panose="020B0609020204030204" pitchFamily="49" charset="0"/>
              </a:rPr>
              <a:t>class </a:t>
            </a:r>
            <a:r>
              <a:rPr lang="en-US" sz="1500" dirty="0" err="1">
                <a:latin typeface="Consolas" panose="020B0609020204030204" pitchFamily="49" charset="0"/>
                <a:cs typeface="Consolas" panose="020B0609020204030204" pitchFamily="49" charset="0"/>
              </a:rPr>
              <a:t>RtfDocStorage</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 }</a:t>
            </a:r>
          </a:p>
          <a:p>
            <a:pPr algn="just" defTabSz="457200">
              <a:lnSpc>
                <a:spcPct val="90000"/>
              </a:lnSpc>
              <a:tabLst>
                <a:tab pos="457200" algn="l"/>
              </a:tabLst>
            </a:pP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override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CreateStorage</a:t>
            </a:r>
            <a:r>
              <a:rPr lang="en-US" sz="1500" dirty="0">
                <a:latin typeface="Consolas" panose="020B0609020204030204" pitchFamily="49" charset="0"/>
                <a:cs typeface="Consolas" panose="020B0609020204030204" pitchFamily="49" charset="0"/>
              </a:rPr>
              <a:t>() </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 </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return </a:t>
            </a:r>
            <a:r>
              <a:rPr lang="en-US" sz="1500" dirty="0">
                <a:latin typeface="Consolas" panose="020B0609020204030204" pitchFamily="49" charset="0"/>
                <a:cs typeface="Consolas" panose="020B0609020204030204" pitchFamily="49" charset="0"/>
              </a:rPr>
              <a:t>new </a:t>
            </a:r>
            <a:r>
              <a:rPr lang="en-US" sz="1500" dirty="0" err="1">
                <a:latin typeface="Consolas" panose="020B0609020204030204" pitchFamily="49" charset="0"/>
                <a:cs typeface="Consolas" panose="020B0609020204030204" pitchFamily="49" charset="0"/>
              </a:rPr>
              <a:t>RtfDocStorage</a:t>
            </a:r>
            <a:r>
              <a:rPr lang="en-US" sz="1500" dirty="0">
                <a:latin typeface="Consolas" panose="020B0609020204030204" pitchFamily="49" charset="0"/>
                <a:cs typeface="Consolas" panose="020B0609020204030204" pitchFamily="49" charset="0"/>
              </a:rPr>
              <a:t>(); </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endParaRPr lang="ru-RU" sz="1500" dirty="0" err="1" smtClean="0">
              <a:latin typeface="Consolas" panose="020B0609020204030204" pitchFamily="49" charset="0"/>
              <a:cs typeface="Consolas" panose="020B0609020204030204" pitchFamily="49" charset="0"/>
            </a:endParaRPr>
          </a:p>
        </p:txBody>
      </p:sp>
      <p:sp>
        <p:nvSpPr>
          <p:cNvPr id="5" name="Блок-схема: документ 4"/>
          <p:cNvSpPr/>
          <p:nvPr/>
        </p:nvSpPr>
        <p:spPr bwMode="auto">
          <a:xfrm>
            <a:off x="1524000" y="4648200"/>
            <a:ext cx="5960533" cy="1655928"/>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500" dirty="0" err="1" smtClean="0">
                <a:latin typeface="Consolas" panose="020B0609020204030204" pitchFamily="49" charset="0"/>
                <a:cs typeface="Consolas" panose="020B0609020204030204" pitchFamily="49" charset="0"/>
              </a:rPr>
              <a:t>DocumentManager</a:t>
            </a:r>
            <a:r>
              <a:rPr lang="en-US" sz="1500" dirty="0" smtClean="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docManager</a:t>
            </a:r>
            <a:r>
              <a:rPr lang="en-US" sz="1500" dirty="0">
                <a:latin typeface="Consolas" panose="020B0609020204030204" pitchFamily="49" charset="0"/>
                <a:cs typeface="Consolas" panose="020B0609020204030204" pitchFamily="49" charset="0"/>
              </a:rPr>
              <a:t> = new </a:t>
            </a:r>
            <a:r>
              <a:rPr lang="en-US" sz="1500" dirty="0" err="1">
                <a:latin typeface="Consolas" panose="020B0609020204030204" pitchFamily="49" charset="0"/>
                <a:cs typeface="Consolas" panose="020B0609020204030204" pitchFamily="49" charset="0"/>
              </a:rPr>
              <a:t>TxtDocumentManager</a:t>
            </a: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err="1">
                <a:latin typeface="Consolas" panose="020B0609020204030204" pitchFamily="49" charset="0"/>
                <a:cs typeface="Consolas" panose="020B0609020204030204" pitchFamily="49" charset="0"/>
              </a:rPr>
              <a:t>docManager.Save</a:t>
            </a:r>
            <a:r>
              <a:rPr lang="en-US" sz="1500" dirty="0">
                <a:latin typeface="Consolas" panose="020B0609020204030204" pitchFamily="49" charset="0"/>
                <a:cs typeface="Consolas" panose="020B0609020204030204" pitchFamily="49" charset="0"/>
              </a:rPr>
              <a:t>(document);</a:t>
            </a:r>
          </a:p>
          <a:p>
            <a:pPr algn="just" defTabSz="457200">
              <a:lnSpc>
                <a:spcPct val="90000"/>
              </a:lnSpc>
              <a:tabLst>
                <a:tab pos="457200" algn="l"/>
              </a:tabLst>
            </a:pPr>
            <a:r>
              <a:rPr lang="en-US" sz="1500" dirty="0" err="1" smtClean="0">
                <a:latin typeface="Consolas" panose="020B0609020204030204" pitchFamily="49" charset="0"/>
                <a:cs typeface="Consolas" panose="020B0609020204030204" pitchFamily="49" charset="0"/>
              </a:rPr>
              <a:t>IDocStorage</a:t>
            </a:r>
            <a:r>
              <a:rPr lang="en-US" sz="1500" dirty="0" smtClean="0">
                <a:latin typeface="Consolas" panose="020B0609020204030204" pitchFamily="49" charset="0"/>
                <a:cs typeface="Consolas" panose="020B0609020204030204" pitchFamily="49" charset="0"/>
              </a:rPr>
              <a:t> </a:t>
            </a:r>
            <a:r>
              <a:rPr lang="en-US" sz="1500" dirty="0">
                <a:latin typeface="Consolas" panose="020B0609020204030204" pitchFamily="49" charset="0"/>
                <a:cs typeface="Consolas" panose="020B0609020204030204" pitchFamily="49" charset="0"/>
              </a:rPr>
              <a:t>storage = </a:t>
            </a:r>
            <a:r>
              <a:rPr lang="en-US" sz="1500" dirty="0" err="1">
                <a:latin typeface="Consolas" panose="020B0609020204030204" pitchFamily="49" charset="0"/>
                <a:cs typeface="Consolas" panose="020B0609020204030204" pitchFamily="49" charset="0"/>
              </a:rPr>
              <a:t>docManager.CreateStorage</a:t>
            </a: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err="1">
                <a:latin typeface="Consolas" panose="020B0609020204030204" pitchFamily="49" charset="0"/>
                <a:cs typeface="Consolas" panose="020B0609020204030204" pitchFamily="49" charset="0"/>
              </a:rPr>
              <a:t>storage.Save</a:t>
            </a:r>
            <a:r>
              <a:rPr lang="en-US" sz="1500" dirty="0">
                <a:latin typeface="Consolas" panose="020B0609020204030204" pitchFamily="49" charset="0"/>
                <a:cs typeface="Consolas" panose="020B0609020204030204" pitchFamily="49" charset="0"/>
              </a:rPr>
              <a:t>(name, </a:t>
            </a:r>
            <a:r>
              <a:rPr lang="en-US" sz="1500" dirty="0" err="1">
                <a:latin typeface="Consolas" panose="020B0609020204030204" pitchFamily="49" charset="0"/>
                <a:cs typeface="Consolas" panose="020B0609020204030204" pitchFamily="49" charset="0"/>
              </a:rPr>
              <a:t>newDocument</a:t>
            </a:r>
            <a:r>
              <a:rPr lang="en-US" sz="1500" dirty="0">
                <a:latin typeface="Consolas" panose="020B0609020204030204" pitchFamily="49" charset="0"/>
                <a:cs typeface="Consolas" panose="020B0609020204030204" pitchFamily="49" charset="0"/>
              </a:rPr>
              <a:t>);</a:t>
            </a:r>
            <a:endParaRPr lang="ru-RU" sz="1500" dirty="0" err="1"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83491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r>
              <a:rPr lang="ru-RU" dirty="0" smtClean="0"/>
              <a:t>. </a:t>
            </a:r>
            <a:r>
              <a:rPr lang="ru-RU" dirty="0"/>
              <a:t>Абстрактный метод или метод из </a:t>
            </a:r>
            <a:r>
              <a:rPr lang="ru-RU" dirty="0" smtClean="0"/>
              <a:t>интерфейса</a:t>
            </a:r>
            <a:endParaRPr lang="ru-RU"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01" y="1295400"/>
            <a:ext cx="8827499" cy="447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8971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r>
              <a:rPr lang="ru-RU" dirty="0" smtClean="0"/>
              <a:t>. </a:t>
            </a:r>
            <a:r>
              <a:rPr lang="ru-RU" dirty="0">
                <a:solidFill>
                  <a:schemeClr val="tx1"/>
                </a:solidFill>
              </a:rPr>
              <a:t>Параметризованный </a:t>
            </a:r>
            <a:r>
              <a:rPr lang="ru-RU" dirty="0" smtClean="0">
                <a:solidFill>
                  <a:schemeClr val="tx1"/>
                </a:solidFill>
              </a:rPr>
              <a:t>метод</a:t>
            </a:r>
            <a:endParaRPr lang="ru-RU" dirty="0"/>
          </a:p>
        </p:txBody>
      </p:sp>
      <p:sp>
        <p:nvSpPr>
          <p:cNvPr id="7" name="Блок-схема: документ 6"/>
          <p:cNvSpPr/>
          <p:nvPr/>
        </p:nvSpPr>
        <p:spPr bwMode="auto">
          <a:xfrm>
            <a:off x="304800" y="990600"/>
            <a:ext cx="8263467" cy="4114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endParaRPr lang="en-US" sz="1500" dirty="0" smtClean="0">
              <a:latin typeface="Consolas" panose="020B0609020204030204" pitchFamily="49" charset="0"/>
              <a:cs typeface="Consolas" panose="020B0609020204030204" pitchFamily="49" charset="0"/>
            </a:endParaRPr>
          </a:p>
          <a:p>
            <a:pPr defTabSz="457200">
              <a:lnSpc>
                <a:spcPct val="90000"/>
              </a:lnSpc>
              <a:tabLst>
                <a:tab pos="457200" algn="l"/>
              </a:tabLst>
            </a:pPr>
            <a:endParaRPr lang="en-US" sz="1500" dirty="0" smtClean="0">
              <a:latin typeface="Consolas" panose="020B0609020204030204" pitchFamily="49" charset="0"/>
              <a:cs typeface="Consolas" panose="020B0609020204030204" pitchFamily="49" charset="0"/>
            </a:endParaRPr>
          </a:p>
          <a:p>
            <a:pPr defTabSz="457200">
              <a:lnSpc>
                <a:spcPct val="90000"/>
              </a:lnSpc>
              <a:tabLst>
                <a:tab pos="457200" algn="l"/>
              </a:tabLst>
            </a:pPr>
            <a:endParaRPr lang="en-US" sz="1500" dirty="0" smtClean="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public </a:t>
            </a:r>
            <a:r>
              <a:rPr lang="en-US" sz="1500" dirty="0" err="1">
                <a:latin typeface="Consolas" panose="020B0609020204030204" pitchFamily="49" charset="0"/>
                <a:cs typeface="Consolas" panose="020B0609020204030204" pitchFamily="49" charset="0"/>
              </a:rPr>
              <a:t>enum</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StorageFormat</a:t>
            </a:r>
            <a:r>
              <a:rPr lang="en-US" sz="1500" dirty="0">
                <a:latin typeface="Consolas" panose="020B0609020204030204" pitchFamily="49" charset="0"/>
                <a:cs typeface="Consolas" panose="020B0609020204030204" pitchFamily="49" charset="0"/>
              </a:rPr>
              <a:t> { Txt, Rtf }</a:t>
            </a:r>
          </a:p>
          <a:p>
            <a:pPr defTabSz="457200">
              <a:lnSpc>
                <a:spcPct val="90000"/>
              </a:lnSpc>
              <a:tabLst>
                <a:tab pos="457200" algn="l"/>
              </a:tabLst>
            </a:pPr>
            <a:endParaRPr lang="en-US" sz="1500" dirty="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public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CreateStorage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StorageFormat</a:t>
            </a:r>
            <a:r>
              <a:rPr lang="en-US" sz="1500" dirty="0">
                <a:latin typeface="Consolas" panose="020B0609020204030204" pitchFamily="49" charset="0"/>
                <a:cs typeface="Consolas" panose="020B0609020204030204" pitchFamily="49" charset="0"/>
              </a:rPr>
              <a:t> format)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switch (format) </a:t>
            </a:r>
            <a:endParaRPr lang="en-US" sz="1500" dirty="0" smtClean="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case </a:t>
            </a:r>
            <a:r>
              <a:rPr lang="en-US" sz="1500" dirty="0" err="1">
                <a:latin typeface="Consolas" panose="020B0609020204030204" pitchFamily="49" charset="0"/>
                <a:cs typeface="Consolas" panose="020B0609020204030204" pitchFamily="49" charset="0"/>
              </a:rPr>
              <a:t>StorageFormat.Txt</a:t>
            </a: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return new </a:t>
            </a:r>
            <a:r>
              <a:rPr lang="en-US" sz="1500" dirty="0" err="1">
                <a:latin typeface="Consolas" panose="020B0609020204030204" pitchFamily="49" charset="0"/>
                <a:cs typeface="Consolas" panose="020B0609020204030204" pitchFamily="49" charset="0"/>
              </a:rPr>
              <a:t>TxtDocStorage</a:t>
            </a: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endParaRPr lang="en-US" sz="1500" dirty="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case </a:t>
            </a:r>
            <a:r>
              <a:rPr lang="en-US" sz="1500" dirty="0" err="1">
                <a:latin typeface="Consolas" panose="020B0609020204030204" pitchFamily="49" charset="0"/>
                <a:cs typeface="Consolas" panose="020B0609020204030204" pitchFamily="49" charset="0"/>
              </a:rPr>
              <a:t>StorageFormat.Rtf</a:t>
            </a: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return new </a:t>
            </a:r>
            <a:r>
              <a:rPr lang="en-US" sz="1500" dirty="0" err="1">
                <a:latin typeface="Consolas" panose="020B0609020204030204" pitchFamily="49" charset="0"/>
                <a:cs typeface="Consolas" panose="020B0609020204030204" pitchFamily="49" charset="0"/>
              </a:rPr>
              <a:t>RtfDocStorage</a:t>
            </a: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endParaRPr lang="en-US" sz="1500" dirty="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default: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throw new </a:t>
            </a:r>
            <a:r>
              <a:rPr lang="en-US" sz="1500" dirty="0" err="1">
                <a:latin typeface="Consolas" panose="020B0609020204030204" pitchFamily="49" charset="0"/>
                <a:cs typeface="Consolas" panose="020B0609020204030204" pitchFamily="49" charset="0"/>
              </a:rPr>
              <a:t>ArgumentException</a:t>
            </a:r>
            <a:r>
              <a:rPr lang="en-US" sz="1500" dirty="0">
                <a:latin typeface="Consolas" panose="020B0609020204030204" pitchFamily="49" charset="0"/>
                <a:cs typeface="Consolas" panose="020B0609020204030204" pitchFamily="49" charset="0"/>
              </a:rPr>
              <a:t>("An invalid format: " + </a:t>
            </a:r>
            <a:r>
              <a:rPr lang="en-US" sz="1500" dirty="0" err="1">
                <a:latin typeface="Consolas" panose="020B0609020204030204" pitchFamily="49" charset="0"/>
                <a:cs typeface="Consolas" panose="020B0609020204030204" pitchFamily="49" charset="0"/>
              </a:rPr>
              <a:t>format.ToString</a:t>
            </a: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a:t>
            </a:r>
            <a:endParaRPr lang="ru-RU" sz="15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611100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r>
              <a:rPr lang="ru-RU" dirty="0" smtClean="0"/>
              <a:t>. </a:t>
            </a:r>
            <a:r>
              <a:rPr lang="ru-RU" dirty="0"/>
              <a:t>Использование </a:t>
            </a:r>
            <a:r>
              <a:rPr lang="en-US" dirty="0"/>
              <a:t>generics (</a:t>
            </a:r>
            <a:r>
              <a:rPr lang="ru-RU" dirty="0"/>
              <a:t>общих типов/шаблонов</a:t>
            </a:r>
            <a:r>
              <a:rPr lang="ru-RU" dirty="0" smtClean="0"/>
              <a:t>)</a:t>
            </a:r>
            <a:endParaRPr lang="ru-RU" dirty="0"/>
          </a:p>
        </p:txBody>
      </p:sp>
      <p:sp>
        <p:nvSpPr>
          <p:cNvPr id="7" name="Блок-схема: документ 6"/>
          <p:cNvSpPr/>
          <p:nvPr/>
        </p:nvSpPr>
        <p:spPr bwMode="auto">
          <a:xfrm>
            <a:off x="304800" y="990600"/>
            <a:ext cx="8534400" cy="3886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endParaRPr lang="ru-RU" sz="1500" dirty="0" smtClean="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class </a:t>
            </a:r>
            <a:r>
              <a:rPr lang="en-US" sz="1500" dirty="0" err="1">
                <a:latin typeface="Consolas" panose="020B0609020204030204" pitchFamily="49" charset="0"/>
                <a:cs typeface="Consolas" panose="020B0609020204030204" pitchFamily="49" charset="0"/>
              </a:rPr>
              <a:t>DocumentManagerGeneric</a:t>
            </a:r>
            <a:r>
              <a:rPr lang="en-US" sz="1500" dirty="0">
                <a:latin typeface="Consolas" panose="020B0609020204030204" pitchFamily="49" charset="0"/>
                <a:cs typeface="Consolas" panose="020B0609020204030204" pitchFamily="49" charset="0"/>
              </a:rPr>
              <a:t>&lt;T&gt; : </a:t>
            </a:r>
            <a:r>
              <a:rPr lang="en-US" sz="1500" dirty="0" err="1">
                <a:latin typeface="Consolas" panose="020B0609020204030204" pitchFamily="49" charset="0"/>
                <a:cs typeface="Consolas" panose="020B0609020204030204" pitchFamily="49" charset="0"/>
              </a:rPr>
              <a:t>DocumentManager</a:t>
            </a:r>
            <a:r>
              <a:rPr lang="en-US" sz="1500" dirty="0">
                <a:latin typeface="Consolas" panose="020B0609020204030204" pitchFamily="49" charset="0"/>
                <a:cs typeface="Consolas" panose="020B0609020204030204" pitchFamily="49" charset="0"/>
              </a:rPr>
              <a:t> where T :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new()</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override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CreateStorage</a:t>
            </a:r>
            <a:r>
              <a:rPr lang="en-US" sz="1500" dirty="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err="1" smtClean="0">
                <a:latin typeface="Consolas" panose="020B0609020204030204" pitchFamily="49" charset="0"/>
                <a:cs typeface="Consolas" panose="020B0609020204030204" pitchFamily="49" charset="0"/>
              </a:rPr>
              <a:t>IDocStorage</a:t>
            </a:r>
            <a:r>
              <a:rPr lang="en-US" sz="1500" dirty="0" smtClean="0">
                <a:latin typeface="Consolas" panose="020B0609020204030204" pitchFamily="49" charset="0"/>
                <a:cs typeface="Consolas" panose="020B0609020204030204" pitchFamily="49" charset="0"/>
              </a:rPr>
              <a:t> </a:t>
            </a:r>
            <a:r>
              <a:rPr lang="en-US" sz="1500" dirty="0">
                <a:latin typeface="Consolas" panose="020B0609020204030204" pitchFamily="49" charset="0"/>
                <a:cs typeface="Consolas" panose="020B0609020204030204" pitchFamily="49" charset="0"/>
              </a:rPr>
              <a:t>storage = new T();</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 </a:t>
            </a:r>
            <a:r>
              <a:rPr lang="en-US" sz="1500" dirty="0">
                <a:latin typeface="Consolas" panose="020B0609020204030204" pitchFamily="49" charset="0"/>
                <a:cs typeface="Consolas" panose="020B0609020204030204" pitchFamily="49" charset="0"/>
              </a:rPr>
              <a:t>TODO: Setup, test, or do something else with the storage, if required.</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return </a:t>
            </a:r>
            <a:r>
              <a:rPr lang="en-US" sz="1500" dirty="0">
                <a:latin typeface="Consolas" panose="020B0609020204030204" pitchFamily="49" charset="0"/>
                <a:cs typeface="Consolas" panose="020B0609020204030204" pitchFamily="49" charset="0"/>
              </a:rPr>
              <a:t>storage;</a:t>
            </a:r>
          </a:p>
          <a:p>
            <a:pPr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p>
          <a:p>
            <a:pPr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a:t>
            </a:r>
            <a:endParaRPr lang="ru-RU" sz="1500" dirty="0" smtClean="0">
              <a:latin typeface="Consolas" panose="020B0609020204030204" pitchFamily="49" charset="0"/>
              <a:cs typeface="Consolas" panose="020B0609020204030204" pitchFamily="49" charset="0"/>
            </a:endParaRPr>
          </a:p>
          <a:p>
            <a:pPr defTabSz="457200">
              <a:lnSpc>
                <a:spcPct val="90000"/>
              </a:lnSpc>
              <a:tabLst>
                <a:tab pos="457200" algn="l"/>
              </a:tabLst>
            </a:pPr>
            <a:r>
              <a:rPr lang="ru-RU" sz="1500" dirty="0" smtClean="0">
                <a:latin typeface="Consolas" panose="020B0609020204030204" pitchFamily="49" charset="0"/>
                <a:cs typeface="Consolas" panose="020B0609020204030204" pitchFamily="49" charset="0"/>
              </a:rPr>
              <a:t>…</a:t>
            </a:r>
          </a:p>
          <a:p>
            <a:pPr defTabSz="457200">
              <a:lnSpc>
                <a:spcPct val="90000"/>
              </a:lnSpc>
              <a:tabLst>
                <a:tab pos="457200" algn="l"/>
              </a:tabLst>
            </a:pPr>
            <a:r>
              <a:rPr lang="en-US" sz="1500" dirty="0" err="1">
                <a:latin typeface="Consolas" panose="020B0609020204030204" pitchFamily="49" charset="0"/>
                <a:cs typeface="Consolas" panose="020B0609020204030204" pitchFamily="49" charset="0"/>
              </a:rPr>
              <a:t>DocumentManager</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docManager</a:t>
            </a:r>
            <a:r>
              <a:rPr lang="en-US" sz="1500" dirty="0">
                <a:latin typeface="Consolas" panose="020B0609020204030204" pitchFamily="49" charset="0"/>
                <a:cs typeface="Consolas" panose="020B0609020204030204" pitchFamily="49" charset="0"/>
              </a:rPr>
              <a:t> = new </a:t>
            </a:r>
            <a:r>
              <a:rPr lang="en-US" sz="1500" dirty="0" err="1">
                <a:latin typeface="Consolas" panose="020B0609020204030204" pitchFamily="49" charset="0"/>
                <a:cs typeface="Consolas" panose="020B0609020204030204" pitchFamily="49" charset="0"/>
              </a:rPr>
              <a:t>DocumentManagerGeneric</a:t>
            </a:r>
            <a:r>
              <a:rPr lang="en-US" sz="1500" dirty="0">
                <a:latin typeface="Consolas" panose="020B0609020204030204" pitchFamily="49" charset="0"/>
                <a:cs typeface="Consolas" panose="020B0609020204030204" pitchFamily="49" charset="0"/>
              </a:rPr>
              <a:t>&lt;</a:t>
            </a:r>
            <a:r>
              <a:rPr lang="en-US" sz="1500" dirty="0" err="1">
                <a:latin typeface="Consolas" panose="020B0609020204030204" pitchFamily="49" charset="0"/>
                <a:cs typeface="Consolas" panose="020B0609020204030204" pitchFamily="49" charset="0"/>
              </a:rPr>
              <a:t>RtfDocStorage</a:t>
            </a:r>
            <a:r>
              <a:rPr lang="en-US" sz="1500" dirty="0" smtClean="0">
                <a:latin typeface="Consolas" panose="020B0609020204030204" pitchFamily="49" charset="0"/>
                <a:cs typeface="Consolas" panose="020B0609020204030204" pitchFamily="49" charset="0"/>
              </a:rPr>
              <a:t>&gt;();</a:t>
            </a:r>
            <a:endParaRPr lang="ru-RU" sz="15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97636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a:t>
            </a:r>
            <a:r>
              <a:rPr lang="arn-CL" dirty="0" smtClean="0"/>
              <a:t>Method</a:t>
            </a:r>
            <a:r>
              <a:rPr lang="ru-RU" dirty="0" smtClean="0"/>
              <a:t>. </a:t>
            </a:r>
            <a:r>
              <a:rPr lang="ru-RU" dirty="0"/>
              <a:t>Использование </a:t>
            </a:r>
            <a:r>
              <a:rPr lang="en-US" dirty="0"/>
              <a:t>generics (</a:t>
            </a:r>
            <a:r>
              <a:rPr lang="ru-RU" dirty="0"/>
              <a:t>общих типов/шаблонов</a:t>
            </a:r>
            <a:r>
              <a:rPr lang="ru-RU" dirty="0" smtClean="0"/>
              <a:t>)</a:t>
            </a:r>
            <a:endParaRPr lang="ru-RU" dirty="0"/>
          </a:p>
        </p:txBody>
      </p:sp>
      <p:sp>
        <p:nvSpPr>
          <p:cNvPr id="7" name="Блок-схема: документ 6"/>
          <p:cNvSpPr/>
          <p:nvPr/>
        </p:nvSpPr>
        <p:spPr bwMode="auto">
          <a:xfrm>
            <a:off x="304800" y="990600"/>
            <a:ext cx="8263467" cy="3810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class </a:t>
            </a:r>
            <a:r>
              <a:rPr lang="en-US" sz="1500" dirty="0" err="1">
                <a:latin typeface="Consolas" panose="020B0609020204030204" pitchFamily="49" charset="0"/>
                <a:cs typeface="Consolas" panose="020B0609020204030204" pitchFamily="49" charset="0"/>
              </a:rPr>
              <a:t>DocumentManager</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private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_storage;</a:t>
            </a:r>
          </a:p>
          <a:p>
            <a:pPr algn="just" defTabSz="457200">
              <a:lnSpc>
                <a:spcPct val="90000"/>
              </a:lnSpc>
              <a:tabLst>
                <a:tab pos="457200" algn="l"/>
              </a:tabLst>
            </a:pP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public </a:t>
            </a:r>
            <a:r>
              <a:rPr lang="en-US" sz="1500" dirty="0">
                <a:latin typeface="Consolas" panose="020B0609020204030204" pitchFamily="49" charset="0"/>
                <a:cs typeface="Consolas" panose="020B0609020204030204" pitchFamily="49" charset="0"/>
              </a:rPr>
              <a:t>void </a:t>
            </a:r>
            <a:r>
              <a:rPr lang="en-US" sz="1500" dirty="0" err="1">
                <a:latin typeface="Consolas" panose="020B0609020204030204" pitchFamily="49" charset="0"/>
                <a:cs typeface="Consolas" panose="020B0609020204030204" pitchFamily="49" charset="0"/>
              </a:rPr>
              <a:t>SetStorage</a:t>
            </a:r>
            <a:r>
              <a:rPr lang="en-US" sz="1500" dirty="0">
                <a:latin typeface="Consolas" panose="020B0609020204030204" pitchFamily="49" charset="0"/>
                <a:cs typeface="Consolas" panose="020B0609020204030204" pitchFamily="49" charset="0"/>
              </a:rPr>
              <a:t>&lt;T&gt;() where T : </a:t>
            </a:r>
            <a:r>
              <a:rPr lang="en-US" sz="1500" dirty="0" err="1">
                <a:latin typeface="Consolas" panose="020B0609020204030204" pitchFamily="49" charset="0"/>
                <a:cs typeface="Consolas" panose="020B0609020204030204" pitchFamily="49" charset="0"/>
              </a:rPr>
              <a:t>IDocStorage</a:t>
            </a:r>
            <a:r>
              <a:rPr lang="en-US" sz="1500" dirty="0">
                <a:latin typeface="Consolas" panose="020B0609020204030204" pitchFamily="49" charset="0"/>
                <a:cs typeface="Consolas" panose="020B0609020204030204" pitchFamily="49" charset="0"/>
              </a:rPr>
              <a:t>, new()</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err="1" smtClean="0">
                <a:latin typeface="Consolas" panose="020B0609020204030204" pitchFamily="49" charset="0"/>
                <a:cs typeface="Consolas" panose="020B0609020204030204" pitchFamily="49" charset="0"/>
              </a:rPr>
              <a:t>this</a:t>
            </a:r>
            <a:r>
              <a:rPr lang="en-US" sz="1500" dirty="0" err="1">
                <a:latin typeface="Consolas" panose="020B0609020204030204" pitchFamily="49" charset="0"/>
                <a:cs typeface="Consolas" panose="020B0609020204030204" pitchFamily="49" charset="0"/>
              </a:rPr>
              <a:t>._storage</a:t>
            </a:r>
            <a:r>
              <a:rPr lang="en-US" sz="1500" dirty="0">
                <a:latin typeface="Consolas" panose="020B0609020204030204" pitchFamily="49" charset="0"/>
                <a:cs typeface="Consolas" panose="020B0609020204030204" pitchFamily="49" charset="0"/>
              </a:rPr>
              <a:t> = new 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 </a:t>
            </a:r>
            <a:r>
              <a:rPr lang="en-US" sz="1500" dirty="0">
                <a:latin typeface="Consolas" panose="020B0609020204030204" pitchFamily="49" charset="0"/>
                <a:cs typeface="Consolas" panose="020B0609020204030204" pitchFamily="49" charset="0"/>
              </a:rPr>
              <a:t>TODO: Setup, test, or do something else with the storage, if required.</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    </a:t>
            </a:r>
            <a:r>
              <a:rPr lang="ru-RU" sz="1500" dirty="0" smtClean="0">
                <a:latin typeface="Consolas" panose="020B0609020204030204" pitchFamily="49" charset="0"/>
                <a:cs typeface="Consolas" panose="020B0609020204030204" pitchFamily="49" charset="0"/>
              </a:rPr>
              <a:t>	</a:t>
            </a:r>
            <a:r>
              <a:rPr lang="en-US" sz="1500" dirty="0" smtClean="0">
                <a:latin typeface="Consolas" panose="020B0609020204030204" pitchFamily="49" charset="0"/>
                <a:cs typeface="Consolas" panose="020B0609020204030204" pitchFamily="49" charset="0"/>
              </a:rPr>
              <a:t>}</a:t>
            </a:r>
            <a:endParaRPr lang="en-US" sz="1500" dirty="0">
              <a:latin typeface="Consolas" panose="020B0609020204030204" pitchFamily="49" charset="0"/>
              <a:cs typeface="Consolas" panose="020B0609020204030204" pitchFamily="49" charset="0"/>
            </a:endParaRPr>
          </a:p>
          <a:p>
            <a:pPr algn="just" defTabSz="457200">
              <a:lnSpc>
                <a:spcPct val="90000"/>
              </a:lnSpc>
              <a:tabLst>
                <a:tab pos="457200" algn="l"/>
              </a:tabLst>
            </a:pPr>
            <a:r>
              <a:rPr lang="en-US" sz="1500" dirty="0" smtClean="0">
                <a:latin typeface="Consolas" panose="020B0609020204030204" pitchFamily="49" charset="0"/>
                <a:cs typeface="Consolas" panose="020B0609020204030204" pitchFamily="49" charset="0"/>
              </a:rPr>
              <a:t>}</a:t>
            </a:r>
            <a:endParaRPr lang="ru-RU" sz="1500" dirty="0" smtClean="0">
              <a:latin typeface="Consolas" panose="020B0609020204030204" pitchFamily="49" charset="0"/>
              <a:cs typeface="Consolas" panose="020B0609020204030204" pitchFamily="49" charset="0"/>
            </a:endParaRPr>
          </a:p>
          <a:p>
            <a:pPr algn="just" defTabSz="457200">
              <a:lnSpc>
                <a:spcPct val="90000"/>
              </a:lnSpc>
              <a:tabLst>
                <a:tab pos="457200" algn="l"/>
              </a:tabLst>
            </a:pPr>
            <a:r>
              <a:rPr lang="ru-RU" sz="1500" dirty="0" smtClean="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err="1">
                <a:latin typeface="Consolas" panose="020B0609020204030204" pitchFamily="49" charset="0"/>
                <a:cs typeface="Consolas" panose="020B0609020204030204" pitchFamily="49" charset="0"/>
              </a:rPr>
              <a:t>DocumentManager</a:t>
            </a:r>
            <a:r>
              <a:rPr lang="en-US" sz="1500" dirty="0">
                <a:latin typeface="Consolas" panose="020B0609020204030204" pitchFamily="49" charset="0"/>
                <a:cs typeface="Consolas" panose="020B0609020204030204" pitchFamily="49" charset="0"/>
              </a:rPr>
              <a:t> docManager2 = new </a:t>
            </a:r>
            <a:r>
              <a:rPr lang="en-US" sz="1500" dirty="0" err="1">
                <a:latin typeface="Consolas" panose="020B0609020204030204" pitchFamily="49" charset="0"/>
                <a:cs typeface="Consolas" panose="020B0609020204030204" pitchFamily="49" charset="0"/>
              </a:rPr>
              <a:t>DocumentManager</a:t>
            </a:r>
            <a:r>
              <a:rPr lang="en-US" sz="1500" dirty="0">
                <a:latin typeface="Consolas" panose="020B0609020204030204" pitchFamily="49" charset="0"/>
                <a:cs typeface="Consolas" panose="020B0609020204030204" pitchFamily="49" charset="0"/>
              </a:rPr>
              <a: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docManager2.SetStorage&lt;</a:t>
            </a:r>
            <a:r>
              <a:rPr lang="en-US" sz="1500" dirty="0" err="1">
                <a:latin typeface="Consolas" panose="020B0609020204030204" pitchFamily="49" charset="0"/>
                <a:cs typeface="Consolas" panose="020B0609020204030204" pitchFamily="49" charset="0"/>
              </a:rPr>
              <a:t>TxtDocStorage</a:t>
            </a:r>
            <a:r>
              <a:rPr lang="en-US" sz="1500" dirty="0">
                <a:latin typeface="Consolas" panose="020B0609020204030204" pitchFamily="49" charset="0"/>
                <a:cs typeface="Consolas" panose="020B0609020204030204" pitchFamily="49" charset="0"/>
              </a:rPr>
              <a:t>&gt;();</a:t>
            </a:r>
          </a:p>
          <a:p>
            <a:pPr algn="just" defTabSz="457200">
              <a:lnSpc>
                <a:spcPct val="90000"/>
              </a:lnSpc>
              <a:tabLst>
                <a:tab pos="457200" algn="l"/>
              </a:tabLst>
            </a:pPr>
            <a:r>
              <a:rPr lang="en-US" sz="1500" dirty="0">
                <a:latin typeface="Consolas" panose="020B0609020204030204" pitchFamily="49" charset="0"/>
                <a:cs typeface="Consolas" panose="020B0609020204030204" pitchFamily="49" charset="0"/>
              </a:rPr>
              <a:t>docManager2.Save();</a:t>
            </a:r>
            <a:endParaRPr lang="ru-RU" sz="15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775674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arn-CL" dirty="0"/>
              <a:t>Factory Method</a:t>
            </a:r>
            <a:endParaRPr lang="ru-RU" dirty="0"/>
          </a:p>
        </p:txBody>
      </p:sp>
      <p:sp>
        <p:nvSpPr>
          <p:cNvPr id="4" name="Скругленный прямоугольник 3"/>
          <p:cNvSpPr/>
          <p:nvPr/>
        </p:nvSpPr>
        <p:spPr bwMode="auto">
          <a:xfrm>
            <a:off x="304800" y="762000"/>
            <a:ext cx="8610600" cy="2895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z="2000" dirty="0"/>
              <a:t>Реализация шаблона в общем виде</a:t>
            </a:r>
          </a:p>
          <a:p>
            <a:pPr marL="342900" indent="-342900" algn="just" defTabSz="457200">
              <a:lnSpc>
                <a:spcPct val="90000"/>
              </a:lnSpc>
              <a:buFont typeface="Arial" pitchFamily="34" charset="0"/>
              <a:buChar char="•"/>
              <a:tabLst>
                <a:tab pos="457200" algn="l"/>
              </a:tabLst>
            </a:pPr>
            <a:r>
              <a:rPr lang="ru-RU" sz="2000" dirty="0"/>
              <a:t>определяется интерфейс порождаемых объектов </a:t>
            </a:r>
            <a:r>
              <a:rPr lang="ru-RU" sz="2000" dirty="0" err="1" smtClean="0"/>
              <a:t>IProduct</a:t>
            </a:r>
            <a:endParaRPr lang="ru-RU" sz="2000" dirty="0"/>
          </a:p>
          <a:p>
            <a:pPr marL="342900" indent="-342900" algn="just" defTabSz="457200">
              <a:lnSpc>
                <a:spcPct val="90000"/>
              </a:lnSpc>
              <a:buFont typeface="Arial" pitchFamily="34" charset="0"/>
              <a:buChar char="•"/>
              <a:tabLst>
                <a:tab pos="457200" algn="l"/>
              </a:tabLst>
            </a:pPr>
            <a:r>
              <a:rPr lang="ru-RU" sz="2000" dirty="0"/>
              <a:t>базовый класс описывает метод </a:t>
            </a:r>
            <a:r>
              <a:rPr lang="ru-RU" sz="2000" dirty="0" err="1"/>
              <a:t>public</a:t>
            </a:r>
            <a:r>
              <a:rPr lang="ru-RU" sz="2000" dirty="0"/>
              <a:t> </a:t>
            </a:r>
            <a:r>
              <a:rPr lang="ru-RU" sz="2000" dirty="0" err="1"/>
              <a:t>IProduct</a:t>
            </a:r>
            <a:r>
              <a:rPr lang="ru-RU" sz="2000" dirty="0"/>
              <a:t> </a:t>
            </a:r>
            <a:r>
              <a:rPr lang="ru-RU" sz="2000" dirty="0" err="1"/>
              <a:t>FabricMethod</a:t>
            </a:r>
            <a:r>
              <a:rPr lang="ru-RU" sz="2000" dirty="0"/>
              <a:t>() для их </a:t>
            </a:r>
            <a:r>
              <a:rPr lang="ru-RU" sz="2000" dirty="0" smtClean="0"/>
              <a:t>создания</a:t>
            </a:r>
            <a:endParaRPr lang="ru-RU" sz="2000" dirty="0"/>
          </a:p>
          <a:p>
            <a:pPr marL="342900" indent="-342900" algn="just" defTabSz="457200">
              <a:lnSpc>
                <a:spcPct val="90000"/>
              </a:lnSpc>
              <a:buFont typeface="Arial" pitchFamily="34" charset="0"/>
              <a:buChar char="•"/>
              <a:tabLst>
                <a:tab pos="457200" algn="l"/>
              </a:tabLst>
            </a:pPr>
            <a:r>
              <a:rPr lang="ru-RU" sz="2000" dirty="0"/>
              <a:t>наследники переопределяют его, порождая свои реализации </a:t>
            </a:r>
            <a:r>
              <a:rPr lang="ru-RU" sz="2000" dirty="0" err="1" smtClean="0"/>
              <a:t>IProduct</a:t>
            </a:r>
            <a:endParaRPr lang="ru-RU" sz="2000" dirty="0"/>
          </a:p>
          <a:p>
            <a:pPr marL="342900" indent="-342900" algn="just" defTabSz="457200">
              <a:lnSpc>
                <a:spcPct val="90000"/>
              </a:lnSpc>
              <a:buFont typeface="Arial" pitchFamily="34" charset="0"/>
              <a:buChar char="•"/>
              <a:tabLst>
                <a:tab pos="457200" algn="l"/>
              </a:tabLst>
            </a:pPr>
            <a:r>
              <a:rPr lang="ru-RU" sz="2000" dirty="0"/>
              <a:t>базовый класс и клиентский код используют в работе только интерфейс </a:t>
            </a:r>
            <a:r>
              <a:rPr lang="ru-RU" sz="2000" dirty="0" err="1"/>
              <a:t>IProduct</a:t>
            </a:r>
            <a:r>
              <a:rPr lang="ru-RU" sz="2000" dirty="0"/>
              <a:t>, не обращаясь к конкретным реализациям </a:t>
            </a:r>
            <a:r>
              <a:rPr lang="ru-RU" sz="2000" dirty="0" smtClean="0"/>
              <a:t>самостоятельно</a:t>
            </a:r>
          </a:p>
        </p:txBody>
      </p:sp>
    </p:spTree>
    <p:extLst>
      <p:ext uri="{BB962C8B-B14F-4D97-AF65-F5344CB8AC3E}">
        <p14:creationId xmlns:p14="http://schemas.microsoft.com/office/powerpoint/2010/main" val="344398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en-US" dirty="0"/>
              <a:t>Abstract </a:t>
            </a:r>
            <a:r>
              <a:rPr lang="en-US" dirty="0" smtClean="0"/>
              <a:t>factory</a:t>
            </a:r>
            <a:r>
              <a:rPr lang="ru-RU" dirty="0" smtClean="0"/>
              <a:t> (</a:t>
            </a:r>
            <a:r>
              <a:rPr lang="ru-RU" dirty="0"/>
              <a:t>Абстрактная </a:t>
            </a:r>
            <a:r>
              <a:rPr lang="ru-RU" dirty="0" smtClean="0"/>
              <a:t>фабрика</a:t>
            </a:r>
            <a:r>
              <a:rPr lang="en-US" dirty="0" smtClean="0"/>
              <a:t>)</a:t>
            </a:r>
            <a:endParaRPr lang="ru-RU" dirty="0"/>
          </a:p>
        </p:txBody>
      </p:sp>
      <p:sp>
        <p:nvSpPr>
          <p:cNvPr id="4" name="Скругленный прямоугольник 3"/>
          <p:cNvSpPr/>
          <p:nvPr/>
        </p:nvSpPr>
        <p:spPr bwMode="auto">
          <a:xfrm>
            <a:off x="304800" y="609600"/>
            <a:ext cx="8610600" cy="3048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smtClean="0"/>
              <a:t>Тип</a:t>
            </a:r>
            <a:r>
              <a:rPr lang="en-US" dirty="0" smtClean="0"/>
              <a:t>: </a:t>
            </a:r>
            <a:r>
              <a:rPr lang="ru-RU" dirty="0" smtClean="0"/>
              <a:t>порождающий </a:t>
            </a:r>
            <a:r>
              <a:rPr lang="ru-RU" dirty="0"/>
              <a:t>шаблон проектирования (</a:t>
            </a:r>
            <a:r>
              <a:rPr lang="ru-RU" dirty="0" err="1"/>
              <a:t>Creational</a:t>
            </a:r>
            <a:r>
              <a:rPr lang="ru-RU" dirty="0" smtClean="0"/>
              <a:t>)</a:t>
            </a:r>
          </a:p>
          <a:p>
            <a:pPr algn="just" defTabSz="457200">
              <a:lnSpc>
                <a:spcPct val="90000"/>
              </a:lnSpc>
              <a:tabLst>
                <a:tab pos="457200" algn="l"/>
              </a:tabLst>
            </a:pPr>
            <a:endParaRPr lang="ru-RU" dirty="0"/>
          </a:p>
          <a:p>
            <a:pPr algn="just"/>
            <a:r>
              <a:rPr lang="ru-RU" b="1" dirty="0" smtClean="0"/>
              <a:t>Описание: </a:t>
            </a:r>
          </a:p>
          <a:p>
            <a:pPr marL="285750" indent="-285750" algn="just">
              <a:buFont typeface="Arial" pitchFamily="34" charset="0"/>
              <a:buChar char="•"/>
            </a:pPr>
            <a:r>
              <a:rPr lang="ru-RU" dirty="0" smtClean="0"/>
              <a:t>предоставляет </a:t>
            </a:r>
            <a:r>
              <a:rPr lang="ru-RU" dirty="0"/>
              <a:t>интерфейс, позволяющий порождать семейства объектов c заданными </a:t>
            </a:r>
            <a:r>
              <a:rPr lang="ru-RU" dirty="0" smtClean="0"/>
              <a:t>интерфейсами,  </a:t>
            </a:r>
            <a:r>
              <a:rPr lang="ru-RU" dirty="0"/>
              <a:t>п</a:t>
            </a:r>
            <a:r>
              <a:rPr lang="ru-RU" dirty="0" smtClean="0"/>
              <a:t>ри </a:t>
            </a:r>
            <a:r>
              <a:rPr lang="ru-RU" dirty="0"/>
              <a:t>этом их реализации могут </a:t>
            </a:r>
            <a:r>
              <a:rPr lang="ru-RU" dirty="0" smtClean="0"/>
              <a:t>варьироваться</a:t>
            </a:r>
          </a:p>
          <a:p>
            <a:pPr algn="just"/>
            <a:r>
              <a:rPr lang="ru-RU" b="1" dirty="0" smtClean="0"/>
              <a:t>Шаблон используется в случаях если:</a:t>
            </a:r>
          </a:p>
          <a:p>
            <a:pPr marL="285750" indent="-285750">
              <a:buFont typeface="Arial" pitchFamily="34" charset="0"/>
              <a:buChar char="•"/>
            </a:pPr>
            <a:r>
              <a:rPr lang="ru-RU" dirty="0"/>
              <a:t>система не должна зависеть от способа создания и реализации входящих в нее объектов;</a:t>
            </a:r>
          </a:p>
          <a:p>
            <a:pPr marL="285750" indent="-285750">
              <a:buFont typeface="Arial" pitchFamily="34" charset="0"/>
              <a:buChar char="•"/>
            </a:pPr>
            <a:r>
              <a:rPr lang="ru-RU" dirty="0"/>
              <a:t>(и) система работает с семействами объектов;</a:t>
            </a:r>
          </a:p>
          <a:p>
            <a:pPr marL="285750" indent="-285750">
              <a:buFont typeface="Arial" pitchFamily="34" charset="0"/>
              <a:buChar char="•"/>
            </a:pPr>
            <a:r>
              <a:rPr lang="ru-RU" dirty="0"/>
              <a:t>(и) входящие в семейство объекты должны использоваться совместно</a:t>
            </a:r>
          </a:p>
        </p:txBody>
      </p:sp>
      <p:sp>
        <p:nvSpPr>
          <p:cNvPr id="3" name="Скругленный прямоугольник 2"/>
          <p:cNvSpPr/>
          <p:nvPr/>
        </p:nvSpPr>
        <p:spPr bwMode="auto">
          <a:xfrm>
            <a:off x="304800" y="3810000"/>
            <a:ext cx="8610600"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t>Часто можно увидеть совместное использование Абстрактной фабрики с другими шаблонами:</a:t>
            </a:r>
          </a:p>
          <a:p>
            <a:pPr algn="just" defTabSz="457200">
              <a:lnSpc>
                <a:spcPct val="90000"/>
              </a:lnSpc>
              <a:tabLst>
                <a:tab pos="457200" algn="l"/>
              </a:tabLst>
            </a:pPr>
            <a:endParaRPr lang="ru-RU" dirty="0" smtClean="0"/>
          </a:p>
          <a:p>
            <a:pPr marL="285750" indent="-285750" algn="just" defTabSz="457200">
              <a:lnSpc>
                <a:spcPct val="90000"/>
              </a:lnSpc>
              <a:buFont typeface="Arial" pitchFamily="34" charset="0"/>
              <a:buChar char="•"/>
              <a:tabLst>
                <a:tab pos="457200" algn="l"/>
              </a:tabLst>
            </a:pPr>
            <a:r>
              <a:rPr lang="ru-RU" dirty="0" smtClean="0"/>
              <a:t>Одиночка </a:t>
            </a:r>
            <a:r>
              <a:rPr lang="ru-RU" dirty="0"/>
              <a:t>– если не требуется больше одного ее </a:t>
            </a:r>
            <a:r>
              <a:rPr lang="ru-RU" dirty="0" smtClean="0"/>
              <a:t>экземпляра</a:t>
            </a:r>
            <a:endParaRPr lang="ru-RU" dirty="0"/>
          </a:p>
          <a:p>
            <a:pPr marL="285750" indent="-285750" algn="just" defTabSz="457200">
              <a:lnSpc>
                <a:spcPct val="90000"/>
              </a:lnSpc>
              <a:buFont typeface="Arial" pitchFamily="34" charset="0"/>
              <a:buChar char="•"/>
              <a:tabLst>
                <a:tab pos="457200" algn="l"/>
              </a:tabLst>
            </a:pPr>
            <a:r>
              <a:rPr lang="ru-RU" dirty="0"/>
              <a:t>Фабричный метод – для создания ее </a:t>
            </a:r>
            <a:r>
              <a:rPr lang="ru-RU" dirty="0" smtClean="0"/>
              <a:t>экземпляров</a:t>
            </a:r>
          </a:p>
        </p:txBody>
      </p:sp>
      <p:sp>
        <p:nvSpPr>
          <p:cNvPr id="5" name="Скругленный прямоугольник 4"/>
          <p:cNvSpPr/>
          <p:nvPr/>
        </p:nvSpPr>
        <p:spPr bwMode="auto">
          <a:xfrm>
            <a:off x="304800" y="5410200"/>
            <a:ext cx="8610600" cy="1066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smtClean="0"/>
              <a:t>Клиентский </a:t>
            </a:r>
            <a:r>
              <a:rPr lang="ru-RU" dirty="0"/>
              <a:t>код использует в работе только интерфейсы. Реализации Абстрактной фабрики и порождаемых ею объектов скрыты. Такой подход уменьшает зависимости между объектами и повышает гибкость, за счет возможности изменения реализаций</a:t>
            </a:r>
            <a:endParaRPr lang="ru-RU" dirty="0" smtClean="0"/>
          </a:p>
        </p:txBody>
      </p:sp>
    </p:spTree>
    <p:extLst>
      <p:ext uri="{BB962C8B-B14F-4D97-AF65-F5344CB8AC3E}">
        <p14:creationId xmlns:p14="http://schemas.microsoft.com/office/powerpoint/2010/main" val="37577189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проектирования </a:t>
            </a:r>
            <a:r>
              <a:rPr lang="en-US" dirty="0"/>
              <a:t>Abstract factory</a:t>
            </a:r>
            <a:endParaRPr lang="ru-RU"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02575"/>
            <a:ext cx="8077200" cy="581883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4283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Шаблон проектирования </a:t>
            </a:r>
            <a:r>
              <a:rPr lang="en-US"/>
              <a:t>Abstract factory</a:t>
            </a:r>
            <a:endParaRPr lang="ru-RU" dirty="0"/>
          </a:p>
        </p:txBody>
      </p:sp>
      <p:sp>
        <p:nvSpPr>
          <p:cNvPr id="5" name="Скругленный прямоугольник 4"/>
          <p:cNvSpPr/>
          <p:nvPr/>
        </p:nvSpPr>
        <p:spPr bwMode="auto">
          <a:xfrm>
            <a:off x="304800" y="762000"/>
            <a:ext cx="8610600" cy="3352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z="2000" dirty="0"/>
              <a:t>Реализация шаблона в общем виде</a:t>
            </a:r>
          </a:p>
          <a:p>
            <a:pPr marL="342900" indent="-342900" algn="just" defTabSz="457200">
              <a:lnSpc>
                <a:spcPct val="90000"/>
              </a:lnSpc>
              <a:buFont typeface="Arial" pitchFamily="34" charset="0"/>
              <a:buChar char="•"/>
              <a:tabLst>
                <a:tab pos="457200" algn="l"/>
              </a:tabLst>
            </a:pPr>
            <a:r>
              <a:rPr lang="ru-RU" sz="2000" dirty="0"/>
              <a:t>разрабатываем интерфейсы объектов семейства и Абстрактной </a:t>
            </a:r>
            <a:r>
              <a:rPr lang="ru-RU" sz="2000" dirty="0" smtClean="0"/>
              <a:t>фабрики</a:t>
            </a:r>
            <a:endParaRPr lang="ru-RU" sz="2000" dirty="0"/>
          </a:p>
          <a:p>
            <a:pPr marL="342900" indent="-342900" algn="just" defTabSz="457200">
              <a:lnSpc>
                <a:spcPct val="90000"/>
              </a:lnSpc>
              <a:buFont typeface="Arial" pitchFamily="34" charset="0"/>
              <a:buChar char="•"/>
              <a:tabLst>
                <a:tab pos="457200" algn="l"/>
              </a:tabLst>
            </a:pPr>
            <a:r>
              <a:rPr lang="ru-RU" sz="2000" dirty="0"/>
              <a:t>создаем семейства объектов и реализации Абстрактной фабрики для </a:t>
            </a:r>
            <a:r>
              <a:rPr lang="ru-RU" sz="2000" dirty="0" smtClean="0"/>
              <a:t>них</a:t>
            </a:r>
            <a:endParaRPr lang="ru-RU" sz="2000" dirty="0"/>
          </a:p>
          <a:p>
            <a:pPr marL="342900" indent="-342900" algn="just" defTabSz="457200">
              <a:lnSpc>
                <a:spcPct val="90000"/>
              </a:lnSpc>
              <a:buFont typeface="Arial" pitchFamily="34" charset="0"/>
              <a:buChar char="•"/>
              <a:tabLst>
                <a:tab pos="457200" algn="l"/>
              </a:tabLst>
            </a:pPr>
            <a:r>
              <a:rPr lang="ru-RU" sz="2000" dirty="0"/>
              <a:t>в программе, например, в зависимости от версии ОС, конфигурации или другого параметра, порождается необходимая реализация Абстрактной </a:t>
            </a:r>
            <a:r>
              <a:rPr lang="ru-RU" sz="2000" dirty="0" smtClean="0"/>
              <a:t>фабрики</a:t>
            </a:r>
            <a:endParaRPr lang="ru-RU" sz="2000" dirty="0"/>
          </a:p>
          <a:p>
            <a:pPr marL="342900" indent="-342900" algn="just" defTabSz="457200">
              <a:lnSpc>
                <a:spcPct val="90000"/>
              </a:lnSpc>
              <a:buFont typeface="Arial" pitchFamily="34" charset="0"/>
              <a:buChar char="•"/>
              <a:tabLst>
                <a:tab pos="457200" algn="l"/>
              </a:tabLst>
            </a:pPr>
            <a:r>
              <a:rPr lang="ru-RU" sz="2000" dirty="0"/>
              <a:t>в дальнейшем используется только интерфейсы как Абстрактной фабрики, так и порождаемых ей </a:t>
            </a:r>
            <a:r>
              <a:rPr lang="ru-RU" sz="2000" dirty="0" smtClean="0"/>
              <a:t>объектов</a:t>
            </a:r>
          </a:p>
        </p:txBody>
      </p:sp>
    </p:spTree>
    <p:extLst>
      <p:ext uri="{BB962C8B-B14F-4D97-AF65-F5344CB8AC3E}">
        <p14:creationId xmlns:p14="http://schemas.microsoft.com/office/powerpoint/2010/main" val="1776920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_Template_Aug_2008_blue_line_autom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a:ln>
        <a:effectLst>
          <a:innerShdw blurRad="63500" dist="50800" dir="2700000">
            <a:prstClr val="black">
              <a:alpha val="50000"/>
            </a:prstClr>
          </a:innerShdw>
        </a:effectLst>
      </a:spPr>
      <a:bodyPr vert="horz" wrap="square" lIns="91440" tIns="45720" rIns="91440" bIns="45720" numCol="1" rtlCol="0" anchor="ctr" anchorCtr="0" compatLnSpc="1">
        <a:prstTxWarp prst="textNoShape">
          <a:avLst/>
        </a:prstTxWarp>
      </a:bodyPr>
      <a:lstStyle>
        <a:defPPr algn="just" defTabSz="457200">
          <a:lnSpc>
            <a:spcPct val="90000"/>
          </a:lnSpc>
          <a:tabLst>
            <a:tab pos="457200" algn="l"/>
          </a:tabLst>
          <a:defRPr dirty="0" err="1" smtClean="0"/>
        </a:defPPr>
      </a:lstStyle>
      <a:style>
        <a:lnRef idx="2">
          <a:schemeClr val="accent1"/>
        </a:lnRef>
        <a:fillRef idx="1">
          <a:schemeClr val="lt1"/>
        </a:fillRef>
        <a:effectRef idx="0">
          <a:schemeClr val="accent1"/>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6F96B3B-5B2C-4996-9E02-395DA9EA8E7E}">
  <ds:schemaRefs>
    <ds:schemaRef ds:uri="http://schemas.microsoft.com/office/2006/documentManagement/types"/>
    <ds:schemaRef ds:uri="http://purl.org/dc/dcmitype/"/>
    <ds:schemaRef ds:uri="http://www.w3.org/XML/1998/namespace"/>
    <ds:schemaRef ds:uri="http://schemas.openxmlformats.org/package/2006/metadata/core-properties"/>
    <ds:schemaRef ds:uri="http://purl.org/dc/term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Presentation_Template_Aug_2008_blue_line_automated</Template>
  <TotalTime>11707</TotalTime>
  <Words>8586</Words>
  <Application>Microsoft Macintosh PowerPoint</Application>
  <PresentationFormat>On-screen Show (4:3)</PresentationFormat>
  <Paragraphs>1756</Paragraphs>
  <Slides>111</Slides>
  <Notes>25</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111</vt:i4>
      </vt:variant>
    </vt:vector>
  </HeadingPairs>
  <TitlesOfParts>
    <vt:vector size="120" baseType="lpstr">
      <vt:lpstr>Calibri</vt:lpstr>
      <vt:lpstr>Consolas</vt:lpstr>
      <vt:lpstr>Helvetica LT Std</vt:lpstr>
      <vt:lpstr>Lucida Sans Typewriter</vt:lpstr>
      <vt:lpstr>Times New Roman</vt:lpstr>
      <vt:lpstr>Verdana</vt:lpstr>
      <vt:lpstr>Wingdings</vt:lpstr>
      <vt:lpstr>Arial</vt:lpstr>
      <vt:lpstr>Presentation_Template_Aug_2008_blue_line_automated</vt:lpstr>
      <vt:lpstr>Инкапсуляция. Наследование. Полиморфизм.</vt:lpstr>
      <vt:lpstr>Что такое инкапсуляция?</vt:lpstr>
      <vt:lpstr>Модификаторы доступа</vt:lpstr>
      <vt:lpstr>Модификаторы доступа</vt:lpstr>
      <vt:lpstr>Сравнение private и public членов типа</vt:lpstr>
      <vt:lpstr>Сравнение private и public членов типа</vt:lpstr>
      <vt:lpstr>Сравнение internal и public типов</vt:lpstr>
      <vt:lpstr>Сравнение internal и public типов</vt:lpstr>
      <vt:lpstr>Сравнение internal и public типов</vt:lpstr>
      <vt:lpstr>Что такое свойство?</vt:lpstr>
      <vt:lpstr>Модификаторы свойства</vt:lpstr>
      <vt:lpstr>Определение свойства</vt:lpstr>
      <vt:lpstr>Определение свойства</vt:lpstr>
      <vt:lpstr>Автоматические свойства (Automatically Implemented Properties, AIP )</vt:lpstr>
      <vt:lpstr>Автоматические свойства</vt:lpstr>
      <vt:lpstr>Создание экземпляра объекта с помощью свойства</vt:lpstr>
      <vt:lpstr>Создание экземпляра объекта с помощью свойства</vt:lpstr>
      <vt:lpstr>Определение свойств в интерфейсе</vt:lpstr>
      <vt:lpstr>Рекомендации по определению и использованию свойств</vt:lpstr>
      <vt:lpstr>Рекомендации по определению и использованию свойств</vt:lpstr>
      <vt:lpstr>Что такое индексатор?</vt:lpstr>
      <vt:lpstr>Создание индексатора</vt:lpstr>
      <vt:lpstr>Создание индексатора</vt:lpstr>
      <vt:lpstr>Создание индексатора</vt:lpstr>
      <vt:lpstr>Сравнение индексаторов и массивов</vt:lpstr>
      <vt:lpstr>Создание и использование статических полей</vt:lpstr>
      <vt:lpstr>Создание и использование статических полей</vt:lpstr>
      <vt:lpstr>Создание и использование статических полей</vt:lpstr>
      <vt:lpstr>Что такое наследование?</vt:lpstr>
      <vt:lpstr>Что такое наследование?</vt:lpstr>
      <vt:lpstr>Иерархия наследования .NET Framework</vt:lpstr>
      <vt:lpstr>Иерархия наследования .NET Framework</vt:lpstr>
      <vt:lpstr>Присваивание и ссылка на классы в иерархии наследования</vt:lpstr>
      <vt:lpstr>Присваивание и ссылка на классы в иерархии наследования</vt:lpstr>
      <vt:lpstr>Вызов методов и конструкторов базового класса</vt:lpstr>
      <vt:lpstr>Вызов методов и конструкторов базового класса</vt:lpstr>
      <vt:lpstr>Переопределение и сокрытие методов</vt:lpstr>
      <vt:lpstr>Переопределение и сокрытие методов</vt:lpstr>
      <vt:lpstr>Вызов методов и конструкторов базового класса</vt:lpstr>
      <vt:lpstr>Присваивание и ссылка на классы в иерархии наследования</vt:lpstr>
      <vt:lpstr>Определение запечатанных классов и методов</vt:lpstr>
      <vt:lpstr>Полиморфизм</vt:lpstr>
      <vt:lpstr>Полиморфизм</vt:lpstr>
      <vt:lpstr>Переопределение и сокрытие методов</vt:lpstr>
      <vt:lpstr>Наследование интерфейсов</vt:lpstr>
      <vt:lpstr>Цель – моделирование абстракций и low coupling code?</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Что такое интерфейс?</vt:lpstr>
      <vt:lpstr>Когда класс должен реализовывать интерфейс? </vt:lpstr>
      <vt:lpstr>PowerPoint Presentation</vt:lpstr>
      <vt:lpstr>Что такое интерфейс?</vt:lpstr>
      <vt:lpstr>Создание и реализация интерфейсов</vt:lpstr>
      <vt:lpstr>Создание и реализация интерфейсов</vt:lpstr>
      <vt:lpstr>Ссылки на объект через интерфейс</vt:lpstr>
      <vt:lpstr>Ссылки на объект через интерфейс</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Определение свойств в интерфейсе</vt:lpstr>
      <vt:lpstr>Определение свойств в интерфейсе</vt:lpstr>
      <vt:lpstr>Определение индексатора в интерфейсе</vt:lpstr>
      <vt:lpstr>Абстрактный класс</vt:lpstr>
      <vt:lpstr>Абстрактный класс</vt:lpstr>
      <vt:lpstr>Абстрактный класс</vt:lpstr>
      <vt:lpstr>Что это абстрактный класс?</vt:lpstr>
      <vt:lpstr>Что такое абстрактный метод?</vt:lpstr>
      <vt:lpstr>Что такое абстрактный метод?</vt:lpstr>
      <vt:lpstr>Что такое абстрактный метод?</vt:lpstr>
      <vt:lpstr>Что такое абстрактный метод?</vt:lpstr>
      <vt:lpstr>Шаблон проектирования</vt:lpstr>
      <vt:lpstr>Шаблон проектирования</vt:lpstr>
      <vt:lpstr>Порождающие шаблоны</vt:lpstr>
      <vt:lpstr>Шаблон проектирования Factory Method (Фабричный метод, Virtual Constructor (виртуальный конструктор) )</vt:lpstr>
      <vt:lpstr>Шаблон проектирования Factory Method</vt:lpstr>
      <vt:lpstr>Шаблон проектирования Factory Method. Абстрактный метод или метод из интерфейса </vt:lpstr>
      <vt:lpstr>Шаблон проектирования Factory Method. Абстрактный метод или метод из интерфейса</vt:lpstr>
      <vt:lpstr>Шаблон проектирования Factory Method. Абстрактный метод или метод из интерфейса</vt:lpstr>
      <vt:lpstr>Шаблон проектирования Factory Method. Параметризованный метод</vt:lpstr>
      <vt:lpstr>Шаблон проектирования Factory Method. Использование generics (общих типов/шаблонов)</vt:lpstr>
      <vt:lpstr>Шаблон проектирования Factory Method. Использование generics (общих типов/шаблонов)</vt:lpstr>
      <vt:lpstr>Шаблон проектирования Factory Method</vt:lpstr>
      <vt:lpstr>Шаблон проектирования Abstract factory (Абстрактная фабрика)</vt:lpstr>
      <vt:lpstr>Шаблон проектирования Abstract factory</vt:lpstr>
      <vt:lpstr>Шаблон проектирования Abstract factory</vt:lpstr>
      <vt:lpstr>Factory Method vs Abstract factory </vt:lpstr>
      <vt:lpstr>Шаблон проектирования Decorator / Wrapper (декоратор, обертка)</vt:lpstr>
      <vt:lpstr>Шаблон проектирования Decorator</vt:lpstr>
      <vt:lpstr>Шаблон проектирования Decorator</vt:lpstr>
      <vt:lpstr>Шаблон проектирования Decorator</vt:lpstr>
      <vt:lpstr>Шаблон проектирования Adapter (Адаптер)</vt:lpstr>
      <vt:lpstr>Шаблон проектирования Adapter</vt:lpstr>
      <vt:lpstr>Шаблон проектирования Adapter</vt:lpstr>
      <vt:lpstr>Структурные шаблоны</vt:lpstr>
      <vt:lpstr>Схожие шаблоны и их отличия</vt:lpstr>
      <vt:lpstr>Поведенческие шаблоны</vt:lpstr>
      <vt:lpstr>Спасибо за внимание</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Microsoft Office User</cp:lastModifiedBy>
  <cp:revision>843</cp:revision>
  <dcterms:created xsi:type="dcterms:W3CDTF">2008-09-08T12:48:20Z</dcterms:created>
  <dcterms:modified xsi:type="dcterms:W3CDTF">2015-10-22T19:50:05Z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